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6" r:id="rId2"/>
    <p:sldId id="303" r:id="rId3"/>
    <p:sldId id="304" r:id="rId4"/>
    <p:sldId id="305" r:id="rId5"/>
    <p:sldId id="306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6" r:id="rId22"/>
    <p:sldId id="327" r:id="rId23"/>
    <p:sldId id="330" r:id="rId24"/>
    <p:sldId id="331" r:id="rId25"/>
    <p:sldId id="332" r:id="rId26"/>
    <p:sldId id="333" r:id="rId27"/>
    <p:sldId id="334" r:id="rId28"/>
    <p:sldId id="335" r:id="rId29"/>
    <p:sldId id="336" r:id="rId30"/>
    <p:sldId id="337" r:id="rId31"/>
    <p:sldId id="338" r:id="rId32"/>
    <p:sldId id="339" r:id="rId33"/>
    <p:sldId id="340" r:id="rId34"/>
    <p:sldId id="341" r:id="rId35"/>
    <p:sldId id="342" r:id="rId36"/>
    <p:sldId id="343" r:id="rId37"/>
    <p:sldId id="344" r:id="rId38"/>
    <p:sldId id="345" r:id="rId39"/>
    <p:sldId id="346" r:id="rId40"/>
    <p:sldId id="347" r:id="rId41"/>
    <p:sldId id="348" r:id="rId42"/>
    <p:sldId id="349" r:id="rId43"/>
    <p:sldId id="350" r:id="rId44"/>
    <p:sldId id="351" r:id="rId45"/>
    <p:sldId id="35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97" autoAdjust="0"/>
    <p:restoredTop sz="94961" autoAdjust="0"/>
  </p:normalViewPr>
  <p:slideViewPr>
    <p:cSldViewPr snapToGrid="0">
      <p:cViewPr varScale="1">
        <p:scale>
          <a:sx n="101" d="100"/>
          <a:sy n="101" d="100"/>
        </p:scale>
        <p:origin x="6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68C49-1136-4CD6-BF84-09BF06A9E6ED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932FD0-8EFD-48B5-A1D0-1004723EE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57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1E9AAAAB-9044-43EA-8EC9-2A08A8619C5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222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19E2B343-D10E-47D0-BCF3-594CB4BCE8DB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22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22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358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0071D87-650C-4A7B-B5D9-631A9746957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24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24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60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A6952A4-3998-4532-AD49-43A8151E084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34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34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289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B529B25F-FD8F-4F41-A699-02922621CFE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451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6C194CB-9264-46C7-A143-202309986704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13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451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451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871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914EA11B-959E-4C48-97A1-40C5EA65B3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656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FFBD89CC-75E1-407C-AD90-E2AABB62AFC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14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656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656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Times New Roman" panose="02020603050405020304" pitchFamily="18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39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8010C5EB-BFA6-4646-9A1B-AD8691F36B9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758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758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87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53CE0F7-E341-484F-AFED-08FEFD84779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86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86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210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E013664-5F72-44F2-82CB-FBF8C6DB83A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96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96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146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C7770EF9-9675-4E2A-B0F4-4D3EDF3934C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06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06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2223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A95435E-1588-46CE-8BBA-CFA540B824F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16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6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2243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859E31C-7355-4571-85BE-BFE5632B363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270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766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93D19127-9972-42F0-BA93-BABDA5516A6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325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3408E616-7D65-4EE1-A489-1C244B7C3DFC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32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325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73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1C30641-E44F-482F-B8C6-FF2379307CF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577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4A2BBB09-6395-4F87-AB13-B18C584CA323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21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57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57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230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C67DA7E5-4894-4232-8B64-52D2A6826E6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680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2A8F70C9-911B-47C0-B457-DC1FF36D75A0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22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68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68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7741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FE0A985B-DC10-4F95-B58C-3BDCBB5DA19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987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E8828809-5A7B-443B-B68A-D1CAF6C4E8EF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98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98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0730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D00349BD-676E-4878-8E2A-4F465FC414D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089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09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1931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8A7560C-FCC1-4062-ABC0-4C9B07B377E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192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611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7A3BF2C5-70FE-48FB-B202-8AF8ACCA567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29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29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3086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F8B27082-7AEC-4D8E-8101-A5290FC59D66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39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39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0619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DC9E8269-E8CF-46EC-BC4B-0E84C5A9E79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49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49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206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187E551-3B32-44F9-B445-338F718A339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60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7318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25DF321-A77C-4A10-8BC3-2DFA1BA7FC3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70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70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Times New Roman" panose="02020603050405020304" pitchFamily="18" charset="0"/>
              <a:cs typeface="DejaVu Sans" charset="0"/>
            </a:endParaRPr>
          </a:p>
        </p:txBody>
      </p:sp>
      <p:sp>
        <p:nvSpPr>
          <p:cNvPr id="87045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CA23461C-DE44-44D4-8CAC-B611BBA05EE5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algn="r" eaLnBrk="1" hangingPunct="1">
                <a:buClrTx/>
                <a:buFontTx/>
                <a:buNone/>
              </a:pPr>
              <a:t>30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154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5A07C0E-E0AE-461A-81E1-F9CAA9EFEF3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427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34B582FD-1034-4335-9141-3CD7E63BB10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4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42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42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5150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F238743-4B37-4A26-8C18-D700DA5EF42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80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8579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0319B33B-39B1-4C6B-BAC5-C6D0442D714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90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90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9016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63C43C7D-9E35-4FA8-A2FC-5066FB21393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01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01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7852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8AE973A4-565B-4B71-B6CA-255A8F3BCD2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113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11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Times New Roman" panose="02020603050405020304" pitchFamily="18" charset="0"/>
              <a:cs typeface="DejaVu Sans" charset="0"/>
            </a:endParaRPr>
          </a:p>
        </p:txBody>
      </p:sp>
      <p:sp>
        <p:nvSpPr>
          <p:cNvPr id="91141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04EC1239-23CC-40AB-9BBA-F4623F289DC2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algn="r" eaLnBrk="1" hangingPunct="1">
                <a:buClrTx/>
                <a:buFontTx/>
                <a:buNone/>
              </a:pPr>
              <a:t>34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36309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C31A9156-8EDA-4A3B-AB4D-7C400E83E0A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21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1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5308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BDD1A237-EDBA-4B64-872C-AB7AD1FC24E8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318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318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390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6C7A5A32-A8F0-4FA1-B9BC-EE786B9F2F2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42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2101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DD71BA45-A1D1-434D-915C-E8A7BDA173A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52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52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5294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4444690-CEC8-48D0-852D-30AC439A284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62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62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937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16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5519180-183E-4C70-905A-CC9B20236B5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529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A7A780D0-39B0-492A-A1CC-23E87F292764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5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530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53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2918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51505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411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4417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69473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381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87E7CE21-FE87-4357-AF48-CF1AAD9380C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73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73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945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A113BE92-A81B-4D25-84EE-565BFF205B0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837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D8BD7042-00C8-4D6B-9846-A5CCC98435B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7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837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83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73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AACAFAC-1AA3-423F-9454-B5CEF8CA690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93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3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311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AF543086-7E25-4454-8FA2-CD8B98E7F18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04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04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425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66E7217D-C837-4629-BC3F-AEEFBBDC7A8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14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752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2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9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59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609600"/>
            <a:ext cx="10972800" cy="495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0" y="6377355"/>
            <a:ext cx="1625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18400" y="6377355"/>
            <a:ext cx="38608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4400" y="6362701"/>
            <a:ext cx="812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pPr algn="r"/>
            <a:r>
              <a:rPr lang="en-US" dirty="0"/>
              <a:t>| </a:t>
            </a:r>
            <a:fld id="{BA13C625-9B67-4A70-A9C3-06D9E61B09A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39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0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70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78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24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44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70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3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11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72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7AAEFC-156E-1144-8D57-FBE2CD3B6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C59A77E4-1AD6-0CEC-D494-35A5030DB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4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AF0997A-7C0F-4AD2-BA90-5FE341A17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7594" y="805231"/>
            <a:ext cx="3876811" cy="5245563"/>
          </a:xfrm>
          <a:custGeom>
            <a:avLst/>
            <a:gdLst>
              <a:gd name="connsiteX0" fmla="*/ 1941583 w 3876811"/>
              <a:gd name="connsiteY0" fmla="*/ 0 h 5245563"/>
              <a:gd name="connsiteX1" fmla="*/ 2111641 w 3876811"/>
              <a:gd name="connsiteY1" fmla="*/ 149097 h 5245563"/>
              <a:gd name="connsiteX2" fmla="*/ 3370493 w 3876811"/>
              <a:gd name="connsiteY2" fmla="*/ 774451 h 5245563"/>
              <a:gd name="connsiteX3" fmla="*/ 3876811 w 3876811"/>
              <a:gd name="connsiteY3" fmla="*/ 1854684 h 5245563"/>
              <a:gd name="connsiteX4" fmla="*/ 3876811 w 3876811"/>
              <a:gd name="connsiteY4" fmla="*/ 2019920 h 5245563"/>
              <a:gd name="connsiteX5" fmla="*/ 3876811 w 3876811"/>
              <a:gd name="connsiteY5" fmla="*/ 2491569 h 5245563"/>
              <a:gd name="connsiteX6" fmla="*/ 3876811 w 3876811"/>
              <a:gd name="connsiteY6" fmla="*/ 2753995 h 5245563"/>
              <a:gd name="connsiteX7" fmla="*/ 3876811 w 3876811"/>
              <a:gd name="connsiteY7" fmla="*/ 3115353 h 5245563"/>
              <a:gd name="connsiteX8" fmla="*/ 3876811 w 3876811"/>
              <a:gd name="connsiteY8" fmla="*/ 3390879 h 5245563"/>
              <a:gd name="connsiteX9" fmla="*/ 3370493 w 3876811"/>
              <a:gd name="connsiteY9" fmla="*/ 4471114 h 5245563"/>
              <a:gd name="connsiteX10" fmla="*/ 2111639 w 3876811"/>
              <a:gd name="connsiteY10" fmla="*/ 5096465 h 5245563"/>
              <a:gd name="connsiteX11" fmla="*/ 1935228 w 3876811"/>
              <a:gd name="connsiteY11" fmla="*/ 5245563 h 5245563"/>
              <a:gd name="connsiteX12" fmla="*/ 1765171 w 3876811"/>
              <a:gd name="connsiteY12" fmla="*/ 5096465 h 5245563"/>
              <a:gd name="connsiteX13" fmla="*/ 506317 w 3876811"/>
              <a:gd name="connsiteY13" fmla="*/ 4471114 h 5245563"/>
              <a:gd name="connsiteX14" fmla="*/ 0 w 3876811"/>
              <a:gd name="connsiteY14" fmla="*/ 3390879 h 5245563"/>
              <a:gd name="connsiteX15" fmla="*/ 0 w 3876811"/>
              <a:gd name="connsiteY15" fmla="*/ 3115353 h 5245563"/>
              <a:gd name="connsiteX16" fmla="*/ 0 w 3876811"/>
              <a:gd name="connsiteY16" fmla="*/ 2753995 h 5245563"/>
              <a:gd name="connsiteX17" fmla="*/ 0 w 3876811"/>
              <a:gd name="connsiteY17" fmla="*/ 2491569 h 5245563"/>
              <a:gd name="connsiteX18" fmla="*/ 0 w 3876811"/>
              <a:gd name="connsiteY18" fmla="*/ 2019920 h 5245563"/>
              <a:gd name="connsiteX19" fmla="*/ 0 w 3876811"/>
              <a:gd name="connsiteY19" fmla="*/ 1854684 h 5245563"/>
              <a:gd name="connsiteX20" fmla="*/ 506318 w 3876811"/>
              <a:gd name="connsiteY20" fmla="*/ 774451 h 5245563"/>
              <a:gd name="connsiteX21" fmla="*/ 1765173 w 3876811"/>
              <a:gd name="connsiteY21" fmla="*/ 149097 h 5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6811" h="5245563">
                <a:moveTo>
                  <a:pt x="1941583" y="0"/>
                </a:moveTo>
                <a:lnTo>
                  <a:pt x="2111641" y="149097"/>
                </a:lnTo>
                <a:cubicBezTo>
                  <a:pt x="2533315" y="474958"/>
                  <a:pt x="3008487" y="564716"/>
                  <a:pt x="3370493" y="774451"/>
                </a:cubicBezTo>
                <a:cubicBezTo>
                  <a:pt x="3718590" y="1017851"/>
                  <a:pt x="3876811" y="1296993"/>
                  <a:pt x="3876811" y="1854684"/>
                </a:cubicBezTo>
                <a:lnTo>
                  <a:pt x="3876811" y="2019920"/>
                </a:lnTo>
                <a:lnTo>
                  <a:pt x="3876811" y="2491569"/>
                </a:lnTo>
                <a:lnTo>
                  <a:pt x="3876811" y="2753995"/>
                </a:lnTo>
                <a:lnTo>
                  <a:pt x="3876811" y="3115353"/>
                </a:lnTo>
                <a:lnTo>
                  <a:pt x="3876811" y="3390879"/>
                </a:lnTo>
                <a:cubicBezTo>
                  <a:pt x="3876811" y="3948571"/>
                  <a:pt x="3718588" y="4227713"/>
                  <a:pt x="3370493" y="4471114"/>
                </a:cubicBezTo>
                <a:cubicBezTo>
                  <a:pt x="3008484" y="4680847"/>
                  <a:pt x="2533312" y="4770605"/>
                  <a:pt x="2111639" y="5096465"/>
                </a:cubicBezTo>
                <a:lnTo>
                  <a:pt x="1935228" y="5245563"/>
                </a:lnTo>
                <a:lnTo>
                  <a:pt x="1765171" y="5096465"/>
                </a:lnTo>
                <a:cubicBezTo>
                  <a:pt x="1343496" y="4770605"/>
                  <a:pt x="868325" y="4680847"/>
                  <a:pt x="506317" y="4471114"/>
                </a:cubicBezTo>
                <a:cubicBezTo>
                  <a:pt x="158223" y="4227713"/>
                  <a:pt x="0" y="3948571"/>
                  <a:pt x="0" y="3390879"/>
                </a:cubicBezTo>
                <a:lnTo>
                  <a:pt x="0" y="3115353"/>
                </a:lnTo>
                <a:lnTo>
                  <a:pt x="0" y="2753995"/>
                </a:lnTo>
                <a:lnTo>
                  <a:pt x="0" y="2491569"/>
                </a:lnTo>
                <a:lnTo>
                  <a:pt x="0" y="2019920"/>
                </a:lnTo>
                <a:lnTo>
                  <a:pt x="0" y="1854684"/>
                </a:lnTo>
                <a:cubicBezTo>
                  <a:pt x="0" y="1296993"/>
                  <a:pt x="158224" y="1017851"/>
                  <a:pt x="506318" y="774451"/>
                </a:cubicBezTo>
                <a:cubicBezTo>
                  <a:pt x="868327" y="564716"/>
                  <a:pt x="1343498" y="474958"/>
                  <a:pt x="1765173" y="14909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764930-DB0F-3E8B-519A-EF6FDBE64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389" y="1826096"/>
            <a:ext cx="3149221" cy="2142699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Threading and Cache Considerations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9C5C5-C68F-0D05-AEBF-4F6F46053E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7593" y="4196605"/>
            <a:ext cx="3876812" cy="948601"/>
          </a:xfrm>
        </p:spPr>
        <p:txBody>
          <a:bodyPr anchor="t"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William M. Mongan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From Bryant and </a:t>
            </a:r>
            <a:r>
              <a:rPr lang="en-US" dirty="0" err="1">
                <a:solidFill>
                  <a:srgbClr val="FFFFFF"/>
                </a:solidFill>
              </a:rPr>
              <a:t>O’Hallaron</a:t>
            </a:r>
            <a:r>
              <a:rPr lang="en-US" dirty="0">
                <a:solidFill>
                  <a:srgbClr val="FFFFFF"/>
                </a:solidFill>
              </a:rPr>
              <a:t>: Computer Systems – A Programmer’s Perspective</a:t>
            </a:r>
          </a:p>
        </p:txBody>
      </p:sp>
    </p:spTree>
    <p:extLst>
      <p:ext uri="{BB962C8B-B14F-4D97-AF65-F5344CB8AC3E}">
        <p14:creationId xmlns:p14="http://schemas.microsoft.com/office/powerpoint/2010/main" val="1013395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1981201" y="152401"/>
            <a:ext cx="8228013" cy="604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char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array[100];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sum;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*)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calloc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(1,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		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sizeof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arguments));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-&gt;array = array;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-&gt;size=100;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-&gt;sum = &amp;sum;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NULL,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(void *)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creating thread\n”);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5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...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41946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 Box 2"/>
          <p:cNvSpPr txBox="1">
            <a:spLocks noChangeArrowheads="1"/>
          </p:cNvSpPr>
          <p:nvPr/>
        </p:nvSpPr>
        <p:spPr bwMode="auto">
          <a:xfrm>
            <a:off x="1981201" y="228600"/>
            <a:ext cx="8228013" cy="6119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*argument;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i, 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double *array;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double *sum;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argument = (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arguments*)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size = argument-&gt;size;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array = argument-&gt;array;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sum = argument-&gt;sum;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*sum = 0;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for (i=0;i&lt;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size;i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++)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*sum += array[i]; 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return NULL;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67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1"/>
          <p:cNvSpPr txBox="1">
            <a:spLocks noChangeArrowheads="1"/>
          </p:cNvSpPr>
          <p:nvPr/>
        </p:nvSpPr>
        <p:spPr bwMode="auto">
          <a:xfrm>
            <a:off x="1981201" y="-381000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Comments about the example</a:t>
            </a:r>
          </a:p>
        </p:txBody>
      </p:sp>
      <p:sp>
        <p:nvSpPr>
          <p:cNvPr id="15363" name="Text Box 2"/>
          <p:cNvSpPr txBox="1">
            <a:spLocks noChangeArrowheads="1"/>
          </p:cNvSpPr>
          <p:nvPr/>
        </p:nvSpPr>
        <p:spPr bwMode="auto">
          <a:xfrm>
            <a:off x="1981201" y="762001"/>
            <a:ext cx="8228013" cy="511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The “main thread” continues its normal execution after creating the “child thread”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FF0000"/>
                </a:solidFill>
                <a:latin typeface="Calibri" panose="020F0502020204030204" pitchFamily="34" charset="0"/>
              </a:rPr>
              <a:t>IMPORTANT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: If the main thread terminates, then all threads are killed!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We will see that there is a join() function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Of course, memory is shared by the parent and the child (the array, the location of the sum)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nothing prevents the parent from doing something to it while the child is still executing 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which may lead to a wrong computation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we will see that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provide locking mechanisms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The bundling and unbundling of arguments is a bit tedious</a:t>
            </a:r>
          </a:p>
        </p:txBody>
      </p:sp>
    </p:spTree>
    <p:extLst>
      <p:ext uri="{BB962C8B-B14F-4D97-AF65-F5344CB8AC3E}">
        <p14:creationId xmlns:p14="http://schemas.microsoft.com/office/powerpoint/2010/main" val="39610570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1"/>
          <p:cNvSpPr txBox="1">
            <a:spLocks noChangeArrowheads="1"/>
          </p:cNvSpPr>
          <p:nvPr/>
        </p:nvSpPr>
        <p:spPr bwMode="auto">
          <a:xfrm>
            <a:off x="1828801" y="-64769"/>
            <a:ext cx="75914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 dirty="0">
                <a:solidFill>
                  <a:srgbClr val="000000"/>
                </a:solidFill>
                <a:latin typeface="Calibri" panose="020F0502020204030204" pitchFamily="34" charset="0"/>
              </a:rPr>
              <a:t>The </a:t>
            </a:r>
            <a:r>
              <a:rPr lang="en-US" altLang="en-US" sz="3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3600" dirty="0">
                <a:solidFill>
                  <a:srgbClr val="000000"/>
                </a:solidFill>
                <a:latin typeface="Calibri" panose="020F0502020204030204" pitchFamily="34" charset="0"/>
              </a:rPr>
              <a:t> “Hello, world" Program</a:t>
            </a:r>
          </a:p>
        </p:txBody>
      </p:sp>
      <p:sp>
        <p:nvSpPr>
          <p:cNvPr id="16387" name="Rectangle 2"/>
          <p:cNvSpPr>
            <a:spLocks noChangeArrowheads="1"/>
          </p:cNvSpPr>
          <p:nvPr/>
        </p:nvSpPr>
        <p:spPr bwMode="auto">
          <a:xfrm>
            <a:off x="2039939" y="809200"/>
            <a:ext cx="5736163" cy="5018939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* </a:t>
            </a:r>
            <a:r>
              <a:rPr lang="en-US" altLang="en-US" sz="1600" dirty="0" err="1">
                <a:solidFill>
                  <a:srgbClr val="990000"/>
                </a:solidFill>
                <a:latin typeface="Courier New" panose="02070309020205020404" pitchFamily="49" charset="0"/>
              </a:rPr>
              <a:t>hello.c</a:t>
            </a: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- </a:t>
            </a:r>
            <a:r>
              <a:rPr lang="en-US" altLang="en-US" sz="1600" dirty="0" err="1">
                <a:solidFill>
                  <a:srgbClr val="990000"/>
                </a:solidFill>
                <a:latin typeface="Courier New" panose="02070309020205020404" pitchFamily="49" charset="0"/>
              </a:rPr>
              <a:t>Pthreads</a:t>
            </a: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"hello, world" program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#include "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csapp.h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"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void *thread(void *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 NULL, thread,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exit(0);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void *thread(void *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("Hello, world!\n");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return NULL;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7411" name="Text Box 3"/>
          <p:cNvSpPr txBox="1">
            <a:spLocks noChangeArrowheads="1"/>
          </p:cNvSpPr>
          <p:nvPr/>
        </p:nvSpPr>
        <p:spPr bwMode="auto">
          <a:xfrm>
            <a:off x="8028027" y="1495813"/>
            <a:ext cx="1858884" cy="648512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Thread attributes 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(usually NULL)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8025942" y="2486413"/>
            <a:ext cx="1902742" cy="648512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Thread arguments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(void *p) 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7682959" y="3582216"/>
            <a:ext cx="2741112" cy="1479509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Assigns return value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(void **p)</a:t>
            </a:r>
          </a:p>
          <a:p>
            <a:pPr algn="ctr" eaLnBrk="1" hangingPunct="1">
              <a:buClrTx/>
              <a:buFontTx/>
              <a:buNone/>
            </a:pPr>
            <a:endParaRPr lang="en-US" altLang="en-US" i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Causes main to wait </a:t>
            </a:r>
            <a:b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until thread </a:t>
            </a:r>
            <a:r>
              <a:rPr lang="en-US" altLang="en-US" i="1" dirty="0" err="1">
                <a:solidFill>
                  <a:srgbClr val="000000"/>
                </a:solidFill>
                <a:latin typeface="Calibri" panose="020F0502020204030204" pitchFamily="34" charset="0"/>
              </a:rPr>
              <a:t>tid</a:t>
            </a: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 has finished</a:t>
            </a:r>
          </a:p>
        </p:txBody>
      </p:sp>
      <p:sp>
        <p:nvSpPr>
          <p:cNvPr id="17414" name="Line 6"/>
          <p:cNvSpPr>
            <a:spLocks noChangeShapeType="1"/>
          </p:cNvSpPr>
          <p:nvPr/>
        </p:nvSpPr>
        <p:spPr bwMode="auto">
          <a:xfrm flipH="1">
            <a:off x="5178425" y="1878012"/>
            <a:ext cx="2825750" cy="144780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5" name="Line 7"/>
          <p:cNvSpPr>
            <a:spLocks noChangeShapeType="1"/>
          </p:cNvSpPr>
          <p:nvPr/>
        </p:nvSpPr>
        <p:spPr bwMode="auto">
          <a:xfrm flipH="1">
            <a:off x="6931025" y="2792412"/>
            <a:ext cx="1073150" cy="53340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6" name="Line 8"/>
          <p:cNvSpPr>
            <a:spLocks noChangeShapeType="1"/>
          </p:cNvSpPr>
          <p:nvPr/>
        </p:nvSpPr>
        <p:spPr bwMode="auto">
          <a:xfrm flipH="1" flipV="1">
            <a:off x="4873625" y="3779837"/>
            <a:ext cx="3130550" cy="53975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670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1"/>
          <p:cNvSpPr txBox="1">
            <a:spLocks noChangeArrowheads="1"/>
          </p:cNvSpPr>
          <p:nvPr/>
        </p:nvSpPr>
        <p:spPr bwMode="auto">
          <a:xfrm>
            <a:off x="1809751" y="384176"/>
            <a:ext cx="8348663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Sharing Data</a:t>
            </a:r>
          </a:p>
        </p:txBody>
      </p:sp>
      <p:sp>
        <p:nvSpPr>
          <p:cNvPr id="18435" name="Text Box 2"/>
          <p:cNvSpPr txBox="1">
            <a:spLocks noChangeArrowheads="1"/>
          </p:cNvSpPr>
          <p:nvPr/>
        </p:nvSpPr>
        <p:spPr bwMode="auto">
          <a:xfrm>
            <a:off x="1814514" y="1158876"/>
            <a:ext cx="8548687" cy="554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75000"/>
              </a:lnSpc>
              <a:spcBef>
                <a:spcPts val="700"/>
              </a:spcBef>
              <a:buSzPct val="45000"/>
              <a:buFont typeface="StarSymbol" charset="0"/>
              <a:buChar char="●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Must be careful to avoid unintended sharing</a:t>
            </a:r>
          </a:p>
          <a:p>
            <a:pPr lvl="1" eaLnBrk="1" hangingPunct="1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For example, what happens if we pass the address of connfd to the thread routine?</a:t>
            </a:r>
          </a:p>
          <a:p>
            <a:pPr lvl="2" eaLnBrk="1" hangingPunct="1">
              <a:lnSpc>
                <a:spcPct val="87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pthread_create(&amp;tid, NULL, thread, </a:t>
            </a:r>
            <a:b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  (void *)&amp;connfd);</a:t>
            </a:r>
          </a:p>
        </p:txBody>
      </p:sp>
    </p:spTree>
    <p:extLst>
      <p:ext uri="{BB962C8B-B14F-4D97-AF65-F5344CB8AC3E}">
        <p14:creationId xmlns:p14="http://schemas.microsoft.com/office/powerpoint/2010/main" val="28706604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pthread_exit()</a:t>
            </a:r>
          </a:p>
        </p:txBody>
      </p:sp>
      <p:sp>
        <p:nvSpPr>
          <p:cNvPr id="19459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556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Terminates the calling thread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void </a:t>
            </a:r>
            <a:r>
              <a:rPr lang="en-US" altLang="en-US" sz="2600" b="1">
                <a:solidFill>
                  <a:srgbClr val="FF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(void *retval);</a:t>
            </a:r>
          </a:p>
          <a:p>
            <a:pPr eaLnBrk="1" hangingPunct="1"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The return value is made available to another thread calling a </a:t>
            </a: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pthread_join()</a:t>
            </a: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 (see next slide)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My previous example had the thread just return from </a:t>
            </a: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function do_work()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In this case the call to 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pthread_exit()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 is implicit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The return value of the function serves as the argument to the (implicitly called) 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pthread_exit()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</a:p>
          <a:p>
            <a:pPr lvl="1" eaLnBrk="1" hangingPunct="1">
              <a:spcBef>
                <a:spcPts val="700"/>
              </a:spcBef>
            </a:pPr>
            <a:endParaRPr lang="en-US" altLang="en-US" sz="2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6031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</a:t>
            </a:r>
          </a:p>
        </p:txBody>
      </p:sp>
      <p:sp>
        <p:nvSpPr>
          <p:cNvPr id="20483" name="Text Box 2"/>
          <p:cNvSpPr txBox="1">
            <a:spLocks noChangeArrowheads="1"/>
          </p:cNvSpPr>
          <p:nvPr/>
        </p:nvSpPr>
        <p:spPr bwMode="auto">
          <a:xfrm>
            <a:off x="1981201" y="1166813"/>
            <a:ext cx="8228013" cy="4983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Causes the calling thread to wait for another thread to terminate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 thread,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void **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value_ptr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2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: input parameter, id of the thread to wait on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value_ptr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: output parameter, value given to 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by the terminating thread (which happens to always be a 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error code otherwise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multiple simultaneous calls for the same thread are not allowed</a:t>
            </a:r>
          </a:p>
        </p:txBody>
      </p:sp>
    </p:spTree>
    <p:extLst>
      <p:ext uri="{BB962C8B-B14F-4D97-AF65-F5344CB8AC3E}">
        <p14:creationId xmlns:p14="http://schemas.microsoft.com/office/powerpoint/2010/main" val="3212366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pthread_kill()</a:t>
            </a:r>
          </a:p>
        </p:txBody>
      </p:sp>
      <p:sp>
        <p:nvSpPr>
          <p:cNvPr id="21507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Causes the termination of a thread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int </a:t>
            </a:r>
            <a:r>
              <a:rPr lang="en-US" altLang="en-US" sz="2600" b="1">
                <a:solidFill>
                  <a:srgbClr val="FF0000"/>
                </a:solidFill>
                <a:latin typeface="Courier New" panose="02070309020205020404" pitchFamily="49" charset="0"/>
              </a:rPr>
              <a:t>pthread_kill</a:t>
            </a: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	pthread_t thread,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	int sig);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 parameter, id of the thread to terminate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sig: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 signal number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error code otherwise</a:t>
            </a:r>
          </a:p>
        </p:txBody>
      </p:sp>
    </p:spTree>
    <p:extLst>
      <p:ext uri="{BB962C8B-B14F-4D97-AF65-F5344CB8AC3E}">
        <p14:creationId xmlns:p14="http://schemas.microsoft.com/office/powerpoint/2010/main" val="4935139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 Box 2"/>
          <p:cNvSpPr txBox="1">
            <a:spLocks noChangeArrowheads="1"/>
          </p:cNvSpPr>
          <p:nvPr/>
        </p:nvSpPr>
        <p:spPr bwMode="auto">
          <a:xfrm>
            <a:off x="1981201" y="211138"/>
            <a:ext cx="8228013" cy="634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char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array[100];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sum;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void 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return_value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endParaRPr lang="en-US" alt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*)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calloc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(1,sizeof(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arguments));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-&gt;array = array;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-&gt;size=100;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-&gt;sum = &amp;sum;</a:t>
            </a:r>
          </a:p>
          <a:p>
            <a:pPr eaLnBrk="1" hangingPunct="1">
              <a:lnSpc>
                <a:spcPct val="0"/>
              </a:lnSpc>
              <a:spcBef>
                <a:spcPts val="800"/>
              </a:spcBef>
            </a:pPr>
            <a:endParaRPr lang="en-US" alt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NULL,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(void *)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creating thread\n”);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...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&amp;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return_value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waiting for thread\n”);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943538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    Warning</a:t>
            </a:r>
          </a:p>
        </p:txBody>
      </p:sp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8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This is a common “bug” that first-time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programmers encounter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Without the call to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the previous program may end immediately, with the main thread reaching the end of main() and exiting, thus killing all other threads perhaps even before they have had a chance to execute</a:t>
            </a:r>
          </a:p>
        </p:txBody>
      </p:sp>
    </p:spTree>
    <p:extLst>
      <p:ext uri="{BB962C8B-B14F-4D97-AF65-F5344CB8AC3E}">
        <p14:creationId xmlns:p14="http://schemas.microsoft.com/office/powerpoint/2010/main" val="1072927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/>
          <p:cNvSpPr txBox="1">
            <a:spLocks noChangeArrowheads="1"/>
          </p:cNvSpPr>
          <p:nvPr/>
        </p:nvSpPr>
        <p:spPr bwMode="auto">
          <a:xfrm>
            <a:off x="1903414" y="434975"/>
            <a:ext cx="759142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Process: Traditional View</a:t>
            </a:r>
          </a:p>
        </p:txBody>
      </p:sp>
      <p:sp>
        <p:nvSpPr>
          <p:cNvPr id="4099" name="Text Box 2"/>
          <p:cNvSpPr txBox="1">
            <a:spLocks noChangeArrowheads="1"/>
          </p:cNvSpPr>
          <p:nvPr/>
        </p:nvSpPr>
        <p:spPr bwMode="auto">
          <a:xfrm>
            <a:off x="1920876" y="1362076"/>
            <a:ext cx="7896225" cy="54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Process = process context + code, data, and stack</a:t>
            </a:r>
          </a:p>
        </p:txBody>
      </p:sp>
      <p:sp>
        <p:nvSpPr>
          <p:cNvPr id="4100" name="Rectangle 3"/>
          <p:cNvSpPr>
            <a:spLocks noChangeArrowheads="1"/>
          </p:cNvSpPr>
          <p:nvPr/>
        </p:nvSpPr>
        <p:spPr bwMode="auto">
          <a:xfrm>
            <a:off x="6302375" y="3200400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4101" name="Rectangle 4"/>
          <p:cNvSpPr>
            <a:spLocks noChangeArrowheads="1"/>
          </p:cNvSpPr>
          <p:nvPr/>
        </p:nvSpPr>
        <p:spPr bwMode="auto">
          <a:xfrm>
            <a:off x="6302375" y="3519488"/>
            <a:ext cx="2230438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02" name="Rectangle 5"/>
          <p:cNvSpPr>
            <a:spLocks noChangeArrowheads="1"/>
          </p:cNvSpPr>
          <p:nvPr/>
        </p:nvSpPr>
        <p:spPr bwMode="auto">
          <a:xfrm>
            <a:off x="6302375" y="3773489"/>
            <a:ext cx="2230438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4103" name="Text Box 6"/>
          <p:cNvSpPr txBox="1">
            <a:spLocks noChangeArrowheads="1"/>
          </p:cNvSpPr>
          <p:nvPr/>
        </p:nvSpPr>
        <p:spPr bwMode="auto">
          <a:xfrm>
            <a:off x="6061075" y="4840289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4104" name="Rectangle 7"/>
          <p:cNvSpPr>
            <a:spLocks noChangeArrowheads="1"/>
          </p:cNvSpPr>
          <p:nvPr/>
        </p:nvSpPr>
        <p:spPr bwMode="auto">
          <a:xfrm>
            <a:off x="6302376" y="4062414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4105" name="Text Box 8"/>
          <p:cNvSpPr txBox="1">
            <a:spLocks noChangeArrowheads="1"/>
          </p:cNvSpPr>
          <p:nvPr/>
        </p:nvSpPr>
        <p:spPr bwMode="auto">
          <a:xfrm>
            <a:off x="2370139" y="2597151"/>
            <a:ext cx="2441575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4106" name="Text Box 9"/>
          <p:cNvSpPr txBox="1">
            <a:spLocks noChangeArrowheads="1"/>
          </p:cNvSpPr>
          <p:nvPr/>
        </p:nvSpPr>
        <p:spPr bwMode="auto">
          <a:xfrm>
            <a:off x="6222045" y="2208195"/>
            <a:ext cx="2189487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stack</a:t>
            </a:r>
          </a:p>
        </p:txBody>
      </p:sp>
      <p:sp>
        <p:nvSpPr>
          <p:cNvPr id="4107" name="Rectangle 10"/>
          <p:cNvSpPr>
            <a:spLocks noChangeArrowheads="1"/>
          </p:cNvSpPr>
          <p:nvPr/>
        </p:nvSpPr>
        <p:spPr bwMode="auto">
          <a:xfrm>
            <a:off x="6302376" y="4383089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4108" name="Rectangle 11"/>
          <p:cNvSpPr>
            <a:spLocks noChangeArrowheads="1"/>
          </p:cNvSpPr>
          <p:nvPr/>
        </p:nvSpPr>
        <p:spPr bwMode="auto">
          <a:xfrm>
            <a:off x="6302376" y="4687889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09" name="Rectangle 12"/>
          <p:cNvSpPr>
            <a:spLocks noChangeArrowheads="1"/>
          </p:cNvSpPr>
          <p:nvPr/>
        </p:nvSpPr>
        <p:spPr bwMode="auto">
          <a:xfrm>
            <a:off x="6302375" y="2886075"/>
            <a:ext cx="2230438" cy="319088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10" name="Rectangle 13"/>
          <p:cNvSpPr>
            <a:spLocks noChangeArrowheads="1"/>
          </p:cNvSpPr>
          <p:nvPr/>
        </p:nvSpPr>
        <p:spPr bwMode="auto">
          <a:xfrm>
            <a:off x="6302375" y="2571750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4111" name="Text Box 14"/>
          <p:cNvSpPr txBox="1">
            <a:spLocks noChangeArrowheads="1"/>
          </p:cNvSpPr>
          <p:nvPr/>
        </p:nvSpPr>
        <p:spPr bwMode="auto">
          <a:xfrm>
            <a:off x="5582555" y="2708258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4112" name="Line 15"/>
          <p:cNvSpPr>
            <a:spLocks noChangeShapeType="1"/>
          </p:cNvSpPr>
          <p:nvPr/>
        </p:nvSpPr>
        <p:spPr bwMode="auto">
          <a:xfrm>
            <a:off x="5956300" y="28971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3" name="Text Box 16"/>
          <p:cNvSpPr txBox="1">
            <a:spLocks noChangeArrowheads="1"/>
          </p:cNvSpPr>
          <p:nvPr/>
        </p:nvSpPr>
        <p:spPr bwMode="auto">
          <a:xfrm>
            <a:off x="5568975" y="4346558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4114" name="Line 17"/>
          <p:cNvSpPr>
            <a:spLocks noChangeShapeType="1"/>
          </p:cNvSpPr>
          <p:nvPr/>
        </p:nvSpPr>
        <p:spPr bwMode="auto">
          <a:xfrm>
            <a:off x="5956300" y="45354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5" name="Text Box 18"/>
          <p:cNvSpPr txBox="1">
            <a:spLocks noChangeArrowheads="1"/>
          </p:cNvSpPr>
          <p:nvPr/>
        </p:nvSpPr>
        <p:spPr bwMode="auto">
          <a:xfrm>
            <a:off x="5501198" y="3578208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4116" name="Line 19"/>
          <p:cNvSpPr>
            <a:spLocks noChangeShapeType="1"/>
          </p:cNvSpPr>
          <p:nvPr/>
        </p:nvSpPr>
        <p:spPr bwMode="auto">
          <a:xfrm>
            <a:off x="5956300" y="37734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7" name="Text Box 20"/>
          <p:cNvSpPr txBox="1">
            <a:spLocks noChangeArrowheads="1"/>
          </p:cNvSpPr>
          <p:nvPr/>
        </p:nvSpPr>
        <p:spPr bwMode="auto">
          <a:xfrm>
            <a:off x="2305174" y="2204712"/>
            <a:ext cx="1782517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Process context</a:t>
            </a:r>
          </a:p>
        </p:txBody>
      </p:sp>
      <p:sp>
        <p:nvSpPr>
          <p:cNvPr id="4118" name="Rectangle 21"/>
          <p:cNvSpPr>
            <a:spLocks noChangeArrowheads="1"/>
          </p:cNvSpPr>
          <p:nvPr/>
        </p:nvSpPr>
        <p:spPr bwMode="auto">
          <a:xfrm>
            <a:off x="2370139" y="4602163"/>
            <a:ext cx="244157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</p:spTree>
    <p:extLst>
      <p:ext uri="{BB962C8B-B14F-4D97-AF65-F5344CB8AC3E}">
        <p14:creationId xmlns:p14="http://schemas.microsoft.com/office/powerpoint/2010/main" val="5844782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    Warning</a:t>
            </a:r>
          </a:p>
        </p:txBody>
      </p:sp>
      <p:sp>
        <p:nvSpPr>
          <p:cNvPr id="24579" name="Text Box 2"/>
          <p:cNvSpPr txBox="1">
            <a:spLocks noChangeArrowheads="1"/>
          </p:cNvSpPr>
          <p:nvPr/>
        </p:nvSpPr>
        <p:spPr bwMode="auto">
          <a:xfrm>
            <a:off x="1981201" y="1447801"/>
            <a:ext cx="8228013" cy="479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When creating multiple threads be careful to store the handle of each thread in a separate variable</a:t>
            </a:r>
          </a:p>
          <a:p>
            <a:pPr marL="515937" lvl="1" indent="-342900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Typically one has an array of thread handles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That way you’ll be able to call </a:t>
            </a: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() for each thread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Also, note that the following code is sequential!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for (i=0; i &lt;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num_threads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; i++) {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	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pthread_create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(&amp;(threads[i]),...)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	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(threads[i],...)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 	}</a:t>
            </a:r>
          </a:p>
        </p:txBody>
      </p:sp>
    </p:spTree>
    <p:extLst>
      <p:ext uri="{BB962C8B-B14F-4D97-AF65-F5344CB8AC3E}">
        <p14:creationId xmlns:p14="http://schemas.microsoft.com/office/powerpoint/2010/main" val="383387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1"/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Threads Memory Model</a:t>
            </a:r>
          </a:p>
        </p:txBody>
      </p:sp>
      <p:sp>
        <p:nvSpPr>
          <p:cNvPr id="27651" name="Text Box 2"/>
          <p:cNvSpPr txBox="1">
            <a:spLocks noChangeArrowheads="1"/>
          </p:cNvSpPr>
          <p:nvPr/>
        </p:nvSpPr>
        <p:spPr bwMode="auto">
          <a:xfrm>
            <a:off x="1857376" y="1263650"/>
            <a:ext cx="8201025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Conceptual model: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Multiple threads run within the context of a single process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Each thread has its own separate thread context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Thread ID, stack, stack pointer, program counter, condition codes, and general purpose registers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All threads share the remaining process context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Code, data, heap, and shared library segments of the process virtual address space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Open files and installed handlers</a:t>
            </a:r>
          </a:p>
          <a:p>
            <a:pPr eaLnBrk="1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Operationally, this model is not strictly enforced: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Register values are truly separate and protected, but</a:t>
            </a:r>
          </a:p>
          <a:p>
            <a:pPr lvl="1" eaLnBrk="1" hangingPunct="1">
              <a:lnSpc>
                <a:spcPct val="90000"/>
              </a:lnSpc>
              <a:spcBef>
                <a:spcPts val="650"/>
              </a:spcBef>
              <a:buFont typeface="Times New Roman" panose="02020603050405020304" pitchFamily="18" charset="0"/>
              <a:buChar char="•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Any thread can read and write the stack of any other thread</a:t>
            </a:r>
          </a:p>
        </p:txBody>
      </p:sp>
    </p:spTree>
    <p:extLst>
      <p:ext uri="{BB962C8B-B14F-4D97-AF65-F5344CB8AC3E}">
        <p14:creationId xmlns:p14="http://schemas.microsoft.com/office/powerpoint/2010/main" val="2901334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1"/>
          <p:cNvSpPr txBox="1">
            <a:spLocks noChangeArrowheads="1"/>
          </p:cNvSpPr>
          <p:nvPr/>
        </p:nvSpPr>
        <p:spPr bwMode="auto">
          <a:xfrm>
            <a:off x="1874838" y="-152400"/>
            <a:ext cx="8507412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Thread Accessing Another Thread’s Stack</a:t>
            </a:r>
          </a:p>
        </p:txBody>
      </p:sp>
      <p:sp>
        <p:nvSpPr>
          <p:cNvPr id="28675" name="Rectangle 2"/>
          <p:cNvSpPr>
            <a:spLocks noChangeArrowheads="1"/>
          </p:cNvSpPr>
          <p:nvPr/>
        </p:nvSpPr>
        <p:spPr bwMode="auto">
          <a:xfrm>
            <a:off x="2005013" y="1083916"/>
            <a:ext cx="3761264" cy="4772718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char **ptr;  </a:t>
            </a: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global */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int main()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i;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pthread_t tid;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char *msgs[2] =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"Hello from foo",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"Hello from bar"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};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ptr = msgs;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for (i = 0; i &lt; 2; i++)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Pthread_create(&amp;tid,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thread,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(void *)i);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Pthread_exit(NULL);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28676" name="Rectangle 3"/>
          <p:cNvSpPr>
            <a:spLocks noChangeArrowheads="1"/>
          </p:cNvSpPr>
          <p:nvPr/>
        </p:nvSpPr>
        <p:spPr bwMode="auto">
          <a:xfrm>
            <a:off x="5965826" y="1074392"/>
            <a:ext cx="4501851" cy="2310505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void *thread(void *vargp)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myid = (int) vargp;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static int svar = 0;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printf("[%d]: %s (svar=%d)\n",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myid, ptr[myid], ++svar);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5843588" y="3739376"/>
            <a:ext cx="387873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0" rIns="90000" bIns="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Peer threads access main thread’s stack</a:t>
            </a:r>
          </a:p>
          <a:p>
            <a:pPr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indirectly through global ptr variable</a:t>
            </a:r>
          </a:p>
        </p:txBody>
      </p:sp>
      <p:sp>
        <p:nvSpPr>
          <p:cNvPr id="29701" name="Line 5"/>
          <p:cNvSpPr>
            <a:spLocks noChangeShapeType="1"/>
          </p:cNvSpPr>
          <p:nvPr/>
        </p:nvSpPr>
        <p:spPr bwMode="auto">
          <a:xfrm flipV="1">
            <a:off x="7508875" y="3059112"/>
            <a:ext cx="520700" cy="67945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870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Box 1"/>
          <p:cNvSpPr txBox="1">
            <a:spLocks noChangeArrowheads="1"/>
          </p:cNvSpPr>
          <p:nvPr/>
        </p:nvSpPr>
        <p:spPr bwMode="auto">
          <a:xfrm>
            <a:off x="1890713" y="-381000"/>
            <a:ext cx="87757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badcnt.c</a:t>
            </a:r>
            <a:r>
              <a:rPr lang="en-US" alt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: Improper Synchronization</a:t>
            </a:r>
          </a:p>
        </p:txBody>
      </p:sp>
      <p:sp>
        <p:nvSpPr>
          <p:cNvPr id="31747" name="Rectangle 2"/>
          <p:cNvSpPr>
            <a:spLocks noChangeArrowheads="1"/>
          </p:cNvSpPr>
          <p:nvPr/>
        </p:nvSpPr>
        <p:spPr bwMode="auto">
          <a:xfrm>
            <a:off x="1997076" y="605921"/>
            <a:ext cx="4378419" cy="5265160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shared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volatile unsigned int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= 0;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#define NITERS 100000000 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int main()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tid1, tid2;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(&amp;tid1,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count,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(&amp;tid2,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count, NULL);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(tid1,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(tid2, NULL);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if 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!= (unsigned)NITERS*2)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("BOOM!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=%d\n",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else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("OK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=%d\n",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1748" name="Rectangle 3"/>
          <p:cNvSpPr>
            <a:spLocks noChangeArrowheads="1"/>
          </p:cNvSpPr>
          <p:nvPr/>
        </p:nvSpPr>
        <p:spPr bwMode="auto">
          <a:xfrm>
            <a:off x="6511925" y="599095"/>
            <a:ext cx="3637832" cy="1818063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void *count(void *arg)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i;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for (i=0; i&lt;NITERS; i++)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cnt++;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return NULL;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1749" name="Text Box 4"/>
          <p:cNvSpPr txBox="1">
            <a:spLocks noChangeArrowheads="1"/>
          </p:cNvSpPr>
          <p:nvPr/>
        </p:nvSpPr>
        <p:spPr bwMode="auto">
          <a:xfrm>
            <a:off x="7010400" y="2522271"/>
            <a:ext cx="2526952" cy="2064284"/>
          </a:xfrm>
          <a:prstGeom prst="rect">
            <a:avLst/>
          </a:prstGeom>
          <a:solidFill>
            <a:srgbClr val="D9D9D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cnt=198841183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cnt=198261801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cnt=198269672</a:t>
            </a:r>
          </a:p>
        </p:txBody>
      </p:sp>
      <p:sp>
        <p:nvSpPr>
          <p:cNvPr id="31750" name="Text Box 5"/>
          <p:cNvSpPr txBox="1">
            <a:spLocks noChangeArrowheads="1"/>
          </p:cNvSpPr>
          <p:nvPr/>
        </p:nvSpPr>
        <p:spPr bwMode="auto">
          <a:xfrm>
            <a:off x="6415088" y="4564858"/>
            <a:ext cx="2285860" cy="925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should be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equal to 200,000,000. 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0000"/>
                </a:solidFill>
                <a:latin typeface="Calibri" panose="020F0502020204030204" pitchFamily="34" charset="0"/>
              </a:rPr>
              <a:t>What went wrong?</a:t>
            </a:r>
          </a:p>
        </p:txBody>
      </p:sp>
    </p:spTree>
    <p:extLst>
      <p:ext uri="{BB962C8B-B14F-4D97-AF65-F5344CB8AC3E}">
        <p14:creationId xmlns:p14="http://schemas.microsoft.com/office/powerpoint/2010/main" val="3407881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1"/>
          <p:cNvSpPr txBox="1">
            <a:spLocks noChangeArrowheads="1"/>
          </p:cNvSpPr>
          <p:nvPr/>
        </p:nvSpPr>
        <p:spPr bwMode="auto">
          <a:xfrm>
            <a:off x="1981201" y="0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Mutual Exclusion and Pthreads</a:t>
            </a:r>
          </a:p>
        </p:txBody>
      </p:sp>
      <p:sp>
        <p:nvSpPr>
          <p:cNvPr id="32771" name="Text Box 2"/>
          <p:cNvSpPr txBox="1">
            <a:spLocks noChangeArrowheads="1"/>
          </p:cNvSpPr>
          <p:nvPr/>
        </p:nvSpPr>
        <p:spPr bwMode="auto">
          <a:xfrm>
            <a:off x="2514600" y="1319212"/>
            <a:ext cx="77724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Pthreads provide a simple mutual exclusion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Lock creation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pthread_mutex_init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	pthread_mutex_t *mutex,		  	   	const pthread_mutexattr_t *attr);</a:t>
            </a:r>
          </a:p>
          <a:p>
            <a:pPr eaLnBrk="1" hangingPunct="1">
              <a:lnSpc>
                <a:spcPct val="3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output parameter, lock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input, lock attributes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NULL: default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There are functions to set the attribute (look at the man pages if you’re interested)</a:t>
            </a:r>
          </a:p>
        </p:txBody>
      </p:sp>
    </p:spTree>
    <p:extLst>
      <p:ext uri="{BB962C8B-B14F-4D97-AF65-F5344CB8AC3E}">
        <p14:creationId xmlns:p14="http://schemas.microsoft.com/office/powerpoint/2010/main" val="9537385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Pthread: Locking</a:t>
            </a:r>
          </a:p>
        </p:txBody>
      </p:sp>
      <p:sp>
        <p:nvSpPr>
          <p:cNvPr id="33795" name="Text Box 2"/>
          <p:cNvSpPr txBox="1">
            <a:spLocks noChangeArrowheads="1"/>
          </p:cNvSpPr>
          <p:nvPr/>
        </p:nvSpPr>
        <p:spPr bwMode="auto">
          <a:xfrm>
            <a:off x="2286000" y="1676400"/>
            <a:ext cx="8193088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>
                <a:solidFill>
                  <a:srgbClr val="000000"/>
                </a:solidFill>
                <a:latin typeface="Calibri" panose="020F0502020204030204" pitchFamily="34" charset="0"/>
              </a:rPr>
              <a:t>Locking a lock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If the lock is already locked, then the calling thread is blocked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If the lock is not locked, then the calling thread acquires it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pthread_mutex_lock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20000"/>
              </a:lnSpc>
              <a:spcBef>
                <a:spcPts val="800"/>
              </a:spcBef>
            </a:pPr>
            <a:endParaRPr lang="en-US" altLang="en-US" sz="25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</p:txBody>
      </p:sp>
    </p:spTree>
    <p:extLst>
      <p:ext uri="{BB962C8B-B14F-4D97-AF65-F5344CB8AC3E}">
        <p14:creationId xmlns:p14="http://schemas.microsoft.com/office/powerpoint/2010/main" val="940296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Pthread: Locking</a:t>
            </a:r>
          </a:p>
        </p:txBody>
      </p:sp>
      <p:sp>
        <p:nvSpPr>
          <p:cNvPr id="34819" name="Text Box 2"/>
          <p:cNvSpPr txBox="1">
            <a:spLocks noChangeArrowheads="1"/>
          </p:cNvSpPr>
          <p:nvPr/>
        </p:nvSpPr>
        <p:spPr bwMode="auto">
          <a:xfrm>
            <a:off x="2362200" y="1524000"/>
            <a:ext cx="811688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900">
                <a:solidFill>
                  <a:srgbClr val="000000"/>
                </a:solidFill>
                <a:latin typeface="Calibri" panose="020F0502020204030204" pitchFamily="34" charset="0"/>
              </a:rPr>
              <a:t>Just checking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Returns instead of locking</a:t>
            </a:r>
          </a:p>
          <a:p>
            <a:pPr lvl="1" eaLnBrk="1" hangingPunct="1">
              <a:lnSpc>
                <a:spcPct val="20000"/>
              </a:lnSpc>
              <a:spcBef>
                <a:spcPts val="7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	 int </a:t>
            </a:r>
            <a:r>
              <a:rPr lang="en-US" altLang="en-US" sz="25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pthread_mutex_trylock</a:t>
            </a: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0"/>
              </a:lnSpc>
              <a:spcBef>
                <a:spcPts val="800"/>
              </a:spcBef>
            </a:pPr>
            <a:endParaRPr lang="en-US" altLang="en-US" sz="29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returns 0 on success, EBUSY if the lock is locked,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</p:txBody>
      </p:sp>
    </p:spTree>
    <p:extLst>
      <p:ext uri="{BB962C8B-B14F-4D97-AF65-F5344CB8AC3E}">
        <p14:creationId xmlns:p14="http://schemas.microsoft.com/office/powerpoint/2010/main" val="13666034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Synchronizing pthreads</a:t>
            </a:r>
          </a:p>
        </p:txBody>
      </p:sp>
      <p:sp>
        <p:nvSpPr>
          <p:cNvPr id="35843" name="Text Box 2"/>
          <p:cNvSpPr txBox="1">
            <a:spLocks noChangeArrowheads="1"/>
          </p:cNvSpPr>
          <p:nvPr/>
        </p:nvSpPr>
        <p:spPr bwMode="auto">
          <a:xfrm>
            <a:off x="2362200" y="1524000"/>
            <a:ext cx="811688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Releasing a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pthread_mutex_unlock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2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Pthreads implement exactly the concept of locks as it was described in the previous lecture notes </a:t>
            </a:r>
          </a:p>
        </p:txBody>
      </p:sp>
    </p:spTree>
    <p:extLst>
      <p:ext uri="{BB962C8B-B14F-4D97-AF65-F5344CB8AC3E}">
        <p14:creationId xmlns:p14="http://schemas.microsoft.com/office/powerpoint/2010/main" val="21875117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Cleaning up memory</a:t>
            </a:r>
          </a:p>
        </p:txBody>
      </p:sp>
      <p:sp>
        <p:nvSpPr>
          <p:cNvPr id="36867" name="Text Box 2"/>
          <p:cNvSpPr txBox="1">
            <a:spLocks noChangeArrowheads="1"/>
          </p:cNvSpPr>
          <p:nvPr/>
        </p:nvSpPr>
        <p:spPr bwMode="auto">
          <a:xfrm>
            <a:off x="1981201" y="1600200"/>
            <a:ext cx="8228013" cy="5005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Releasing memory for a mutex attribute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pthread_mutex_destroy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spcBef>
                <a:spcPts val="800"/>
              </a:spcBef>
            </a:pPr>
            <a:endParaRPr lang="en-US" altLang="en-US" sz="32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Releasing memory for a mutex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pthread_mutexattr_destroy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pthread_mutexattr_t *mutex);</a:t>
            </a:r>
          </a:p>
          <a:p>
            <a:pPr eaLnBrk="1" hangingPunct="1"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0604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1"/>
          <p:cNvSpPr txBox="1">
            <a:spLocks noChangeArrowheads="1"/>
          </p:cNvSpPr>
          <p:nvPr/>
        </p:nvSpPr>
        <p:spPr bwMode="auto">
          <a:xfrm>
            <a:off x="2514600" y="-76200"/>
            <a:ext cx="7772400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 example</a:t>
            </a:r>
          </a:p>
        </p:txBody>
      </p:sp>
      <p:sp>
        <p:nvSpPr>
          <p:cNvPr id="37891" name="Text Box 2"/>
          <p:cNvSpPr txBox="1">
            <a:spLocks noChangeArrowheads="1"/>
          </p:cNvSpPr>
          <p:nvPr/>
        </p:nvSpPr>
        <p:spPr bwMode="auto">
          <a:xfrm>
            <a:off x="2667000" y="1066800"/>
            <a:ext cx="79248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counter = 0;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altLang="en-US" sz="1700" b="1" dirty="0">
                <a:solidFill>
                  <a:srgbClr val="0000FF"/>
                </a:solidFill>
                <a:latin typeface="Courier New" panose="02070309020205020404" pitchFamily="49" charset="0"/>
              </a:rPr>
              <a:t>PTHREAD_MUTEX_INITIALIZER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// global alternative to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pthread_mutex_init</a:t>
            </a: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thread_func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/* protected by </a:t>
            </a:r>
            <a:r>
              <a:rPr lang="en-US" altLang="en-US" sz="17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 */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pthread_mutex_lock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 &amp;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);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counter;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counter =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+ 1;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pthread_mutex_unlock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 &amp;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);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9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return NULL;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7892" name="Text Box 3"/>
          <p:cNvSpPr txBox="1">
            <a:spLocks noChangeArrowheads="1"/>
          </p:cNvSpPr>
          <p:nvPr/>
        </p:nvSpPr>
        <p:spPr bwMode="auto">
          <a:xfrm>
            <a:off x="8077200" y="3041651"/>
            <a:ext cx="2286000" cy="91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FFFF"/>
                </a:solidFill>
              </a:rPr>
              <a:t>How about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FFFF"/>
                </a:solidFill>
              </a:rPr>
              <a:t>Making mutex a local variable?</a:t>
            </a:r>
          </a:p>
        </p:txBody>
      </p:sp>
    </p:spTree>
    <p:extLst>
      <p:ext uri="{BB962C8B-B14F-4D97-AF65-F5344CB8AC3E}">
        <p14:creationId xmlns:p14="http://schemas.microsoft.com/office/powerpoint/2010/main" val="5883607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>
            <a:spLocks noChangeArrowheads="1"/>
          </p:cNvSpPr>
          <p:nvPr/>
        </p:nvSpPr>
        <p:spPr bwMode="auto">
          <a:xfrm>
            <a:off x="2344738" y="1766888"/>
            <a:ext cx="3605212" cy="2794000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Process: Alternative View</a:t>
            </a:r>
          </a:p>
        </p:txBody>
      </p:sp>
      <p:sp>
        <p:nvSpPr>
          <p:cNvPr id="5124" name="Text Box 3"/>
          <p:cNvSpPr txBox="1">
            <a:spLocks noChangeArrowheads="1"/>
          </p:cNvSpPr>
          <p:nvPr/>
        </p:nvSpPr>
        <p:spPr bwMode="auto">
          <a:xfrm>
            <a:off x="1884364" y="1219200"/>
            <a:ext cx="7896225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Process = thread + code, data, and kernel context</a:t>
            </a:r>
          </a:p>
        </p:txBody>
      </p:sp>
      <p:sp>
        <p:nvSpPr>
          <p:cNvPr id="5125" name="Rectangle 4"/>
          <p:cNvSpPr>
            <a:spLocks noChangeArrowheads="1"/>
          </p:cNvSpPr>
          <p:nvPr/>
        </p:nvSpPr>
        <p:spPr bwMode="auto">
          <a:xfrm>
            <a:off x="6994525" y="2136775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5126" name="Rectangle 5"/>
          <p:cNvSpPr>
            <a:spLocks noChangeArrowheads="1"/>
          </p:cNvSpPr>
          <p:nvPr/>
        </p:nvSpPr>
        <p:spPr bwMode="auto">
          <a:xfrm>
            <a:off x="6994525" y="2455863"/>
            <a:ext cx="2230438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27" name="Rectangle 6"/>
          <p:cNvSpPr>
            <a:spLocks noChangeArrowheads="1"/>
          </p:cNvSpPr>
          <p:nvPr/>
        </p:nvSpPr>
        <p:spPr bwMode="auto">
          <a:xfrm>
            <a:off x="6994525" y="2709864"/>
            <a:ext cx="2230438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5128" name="Text Box 7"/>
          <p:cNvSpPr txBox="1">
            <a:spLocks noChangeArrowheads="1"/>
          </p:cNvSpPr>
          <p:nvPr/>
        </p:nvSpPr>
        <p:spPr bwMode="auto">
          <a:xfrm>
            <a:off x="6754813" y="3776664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5129" name="Rectangle 8"/>
          <p:cNvSpPr>
            <a:spLocks noChangeArrowheads="1"/>
          </p:cNvSpPr>
          <p:nvPr/>
        </p:nvSpPr>
        <p:spPr bwMode="auto">
          <a:xfrm>
            <a:off x="6994526" y="2998789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5130" name="Text Box 9"/>
          <p:cNvSpPr txBox="1">
            <a:spLocks noChangeArrowheads="1"/>
          </p:cNvSpPr>
          <p:nvPr/>
        </p:nvSpPr>
        <p:spPr bwMode="auto">
          <a:xfrm>
            <a:off x="3062289" y="2141539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5131" name="Text Box 10"/>
          <p:cNvSpPr txBox="1">
            <a:spLocks noChangeArrowheads="1"/>
          </p:cNvSpPr>
          <p:nvPr/>
        </p:nvSpPr>
        <p:spPr bwMode="auto">
          <a:xfrm>
            <a:off x="6939500" y="1754170"/>
            <a:ext cx="301676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kernel context</a:t>
            </a:r>
          </a:p>
        </p:txBody>
      </p:sp>
      <p:sp>
        <p:nvSpPr>
          <p:cNvPr id="5132" name="Rectangle 11"/>
          <p:cNvSpPr>
            <a:spLocks noChangeArrowheads="1"/>
          </p:cNvSpPr>
          <p:nvPr/>
        </p:nvSpPr>
        <p:spPr bwMode="auto">
          <a:xfrm>
            <a:off x="6994526" y="3319464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5133" name="Rectangle 12"/>
          <p:cNvSpPr>
            <a:spLocks noChangeArrowheads="1"/>
          </p:cNvSpPr>
          <p:nvPr/>
        </p:nvSpPr>
        <p:spPr bwMode="auto">
          <a:xfrm>
            <a:off x="6994526" y="3624264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34" name="Rectangle 13"/>
          <p:cNvSpPr>
            <a:spLocks noChangeArrowheads="1"/>
          </p:cNvSpPr>
          <p:nvPr/>
        </p:nvSpPr>
        <p:spPr bwMode="auto">
          <a:xfrm>
            <a:off x="3062289" y="4149725"/>
            <a:ext cx="2435225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5135" name="Text Box 14"/>
          <p:cNvSpPr txBox="1">
            <a:spLocks noChangeArrowheads="1"/>
          </p:cNvSpPr>
          <p:nvPr/>
        </p:nvSpPr>
        <p:spPr bwMode="auto">
          <a:xfrm>
            <a:off x="2348817" y="4178283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5136" name="Line 15"/>
          <p:cNvSpPr>
            <a:spLocks noChangeShapeType="1"/>
          </p:cNvSpPr>
          <p:nvPr/>
        </p:nvSpPr>
        <p:spPr bwMode="auto">
          <a:xfrm>
            <a:off x="2722563" y="436721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7" name="Text Box 16"/>
          <p:cNvSpPr txBox="1">
            <a:spLocks noChangeArrowheads="1"/>
          </p:cNvSpPr>
          <p:nvPr/>
        </p:nvSpPr>
        <p:spPr bwMode="auto">
          <a:xfrm>
            <a:off x="6259538" y="3282933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5138" name="Line 17"/>
          <p:cNvSpPr>
            <a:spLocks noChangeShapeType="1"/>
          </p:cNvSpPr>
          <p:nvPr/>
        </p:nvSpPr>
        <p:spPr bwMode="auto">
          <a:xfrm>
            <a:off x="6648450" y="347186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9" name="Text Box 18"/>
          <p:cNvSpPr txBox="1">
            <a:spLocks noChangeArrowheads="1"/>
          </p:cNvSpPr>
          <p:nvPr/>
        </p:nvSpPr>
        <p:spPr bwMode="auto">
          <a:xfrm>
            <a:off x="6191760" y="2514583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5140" name="Line 19"/>
          <p:cNvSpPr>
            <a:spLocks noChangeShapeType="1"/>
          </p:cNvSpPr>
          <p:nvPr/>
        </p:nvSpPr>
        <p:spPr bwMode="auto">
          <a:xfrm>
            <a:off x="6648450" y="270986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41" name="Text Box 20"/>
          <p:cNvSpPr txBox="1">
            <a:spLocks noChangeArrowheads="1"/>
          </p:cNvSpPr>
          <p:nvPr/>
        </p:nvSpPr>
        <p:spPr bwMode="auto">
          <a:xfrm>
            <a:off x="2987726" y="1750687"/>
            <a:ext cx="91112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</a:t>
            </a:r>
          </a:p>
        </p:txBody>
      </p:sp>
      <p:sp>
        <p:nvSpPr>
          <p:cNvPr id="5142" name="Rectangle 21"/>
          <p:cNvSpPr>
            <a:spLocks noChangeArrowheads="1"/>
          </p:cNvSpPr>
          <p:nvPr/>
        </p:nvSpPr>
        <p:spPr bwMode="auto">
          <a:xfrm>
            <a:off x="6994526" y="4270375"/>
            <a:ext cx="223202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</p:spTree>
    <p:extLst>
      <p:ext uri="{BB962C8B-B14F-4D97-AF65-F5344CB8AC3E}">
        <p14:creationId xmlns:p14="http://schemas.microsoft.com/office/powerpoint/2010/main" val="28519534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38915" name="Text Box 2"/>
          <p:cNvSpPr txBox="1">
            <a:spLocks noChangeArrowheads="1"/>
          </p:cNvSpPr>
          <p:nvPr/>
        </p:nvSpPr>
        <p:spPr bwMode="auto">
          <a:xfrm>
            <a:off x="1981201" y="1600200"/>
            <a:ext cx="8228013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Want to turn a string (like the command line) into an array of tokens?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char* s = “a b c”; char*** myargv = makeargv(s);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This is a pointer to a 2D array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A char*** could also be a pointer to a list of 2D arrays – an array of 2D arrays == a 3D array</a:t>
            </a:r>
          </a:p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</p:txBody>
      </p:sp>
    </p:spTree>
    <p:extLst>
      <p:ext uri="{BB962C8B-B14F-4D97-AF65-F5344CB8AC3E}">
        <p14:creationId xmlns:p14="http://schemas.microsoft.com/office/powerpoint/2010/main" val="39251249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39939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strtok,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strtok</a:t>
            </a: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Is strtok() thread-safe?</a:t>
            </a:r>
          </a:p>
        </p:txBody>
      </p:sp>
    </p:spTree>
    <p:extLst>
      <p:ext uri="{BB962C8B-B14F-4D97-AF65-F5344CB8AC3E}">
        <p14:creationId xmlns:p14="http://schemas.microsoft.com/office/powerpoint/2010/main" val="213589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40963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strtok,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strtok</a:t>
            </a: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Is strtok() thread-safe?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How can we make it so?</a:t>
            </a:r>
          </a:p>
        </p:txBody>
      </p:sp>
    </p:spTree>
    <p:extLst>
      <p:ext uri="{BB962C8B-B14F-4D97-AF65-F5344CB8AC3E}">
        <p14:creationId xmlns:p14="http://schemas.microsoft.com/office/powerpoint/2010/main" val="2252396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Text Box 2"/>
          <p:cNvSpPr txBox="1">
            <a:spLocks noChangeArrowheads="1"/>
          </p:cNvSpPr>
          <p:nvPr/>
        </p:nvSpPr>
        <p:spPr bwMode="auto">
          <a:xfrm>
            <a:off x="1981201" y="762001"/>
            <a:ext cx="8228013" cy="472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does this as well (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string.h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char* token =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(s, “ “); (second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param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endParaRPr lang="en-US" altLang="en-US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Is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thread-safe?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How can we make it so?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char*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strtok_r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(char* s,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const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char*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delim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, char** lasts);</a:t>
            </a:r>
          </a:p>
        </p:txBody>
      </p:sp>
    </p:spTree>
    <p:extLst>
      <p:ext uri="{BB962C8B-B14F-4D97-AF65-F5344CB8AC3E}">
        <p14:creationId xmlns:p14="http://schemas.microsoft.com/office/powerpoint/2010/main" val="672946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1"/>
          <p:cNvSpPr txBox="1">
            <a:spLocks noChangeArrowheads="1"/>
          </p:cNvSpPr>
          <p:nvPr/>
        </p:nvSpPr>
        <p:spPr bwMode="auto">
          <a:xfrm>
            <a:off x="1981200" y="1103312"/>
            <a:ext cx="8229600" cy="492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63538" indent="-255588" eaLnBrk="0" hangingPunct="0"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619125" eaLnBrk="0" hangingPunct="0"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63538" algn="l"/>
                <a:tab pos="476250" algn="l"/>
                <a:tab pos="933450" algn="l"/>
                <a:tab pos="1390650" algn="l"/>
                <a:tab pos="1847850" algn="l"/>
                <a:tab pos="2305050" algn="l"/>
                <a:tab pos="2762250" algn="l"/>
                <a:tab pos="3219450" algn="l"/>
                <a:tab pos="3676650" algn="l"/>
                <a:tab pos="4133850" algn="l"/>
                <a:tab pos="4591050" algn="l"/>
                <a:tab pos="5048250" algn="l"/>
                <a:tab pos="5505450" algn="l"/>
                <a:tab pos="5962650" algn="l"/>
                <a:tab pos="6419850" algn="l"/>
                <a:tab pos="6877050" algn="l"/>
                <a:tab pos="7334250" algn="l"/>
                <a:tab pos="7791450" algn="l"/>
                <a:tab pos="8248650" algn="l"/>
                <a:tab pos="8705850" algn="l"/>
                <a:tab pos="916305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Pick two prime numbers A, B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47, 71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Compute C = A*B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47*71 = 3337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Compute M = (A-1)*(B-1)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46*70 = 3220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Find encryption key e, 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a number 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coprime to M and to C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79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Compute decryption key d, modular inverse of (e mod M)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79</a:t>
            </a:r>
            <a:r>
              <a:rPr lang="en-US" altLang="en-US" sz="11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-1</a:t>
            </a:r>
            <a:r>
              <a:rPr lang="en-US" alt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mod 3220= 79</a:t>
            </a:r>
            <a:r>
              <a:rPr lang="en-US" altLang="en-US" sz="11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phi(3220)-1</a:t>
            </a:r>
            <a:r>
              <a:rPr lang="en-US" alt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mod 3220 = 79</a:t>
            </a:r>
            <a:r>
              <a:rPr lang="en-US" altLang="en-US" sz="11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1056-1</a:t>
            </a:r>
            <a:r>
              <a:rPr lang="en-US" alt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mod 3220 = 79</a:t>
            </a:r>
            <a:r>
              <a:rPr lang="en-US" altLang="en-US" sz="11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1055</a:t>
            </a:r>
            <a:r>
              <a:rPr lang="en-US" alt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mod 3220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1019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Ensure that (e*d) mod m == 1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  <a:buFont typeface="Wingdings 3" panose="05040102010807070707" pitchFamily="18" charset="2"/>
              <a:buChar char="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Encrypt with (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C,e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) and Decrypt with (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C,d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688</a:t>
            </a:r>
            <a:r>
              <a:rPr lang="en-US" altLang="en-US" sz="20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79</a:t>
            </a: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 mod 3337 = 1570</a:t>
            </a:r>
          </a:p>
          <a:p>
            <a:pPr lvl="1" eaLnBrk="1" hangingPunct="1">
              <a:lnSpc>
                <a:spcPct val="80000"/>
              </a:lnSpc>
              <a:spcBef>
                <a:spcPts val="325"/>
              </a:spcBef>
              <a:buFont typeface="Verdana" panose="020B0604030504040204" pitchFamily="34" charset="0"/>
              <a:buChar char="◦"/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1570</a:t>
            </a:r>
            <a:r>
              <a:rPr lang="en-US" altLang="en-US" sz="20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1019</a:t>
            </a: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 mod 3337 = 688</a:t>
            </a:r>
          </a:p>
        </p:txBody>
      </p:sp>
      <p:sp>
        <p:nvSpPr>
          <p:cNvPr id="43011" name="Text Box 2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Threaded Chat Program with RSA: Algorithm</a:t>
            </a:r>
          </a:p>
        </p:txBody>
      </p:sp>
    </p:spTree>
    <p:extLst>
      <p:ext uri="{BB962C8B-B14F-4D97-AF65-F5344CB8AC3E}">
        <p14:creationId xmlns:p14="http://schemas.microsoft.com/office/powerpoint/2010/main" val="20614845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Thread Barrier</a:t>
            </a:r>
          </a:p>
        </p:txBody>
      </p:sp>
      <p:sp>
        <p:nvSpPr>
          <p:cNvPr id="44035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98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457200" indent="-457200"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Block threads until N threads have arrived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struct barrier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int arrived = 0; int max = 5;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pthread_mutex_lock mutex;   // unlocked!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pthread_mutex_lock blocker; // locked!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156406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 Box 1"/>
          <p:cNvSpPr txBox="1">
            <a:spLocks noChangeArrowheads="1"/>
          </p:cNvSpPr>
          <p:nvPr/>
        </p:nvSpPr>
        <p:spPr bwMode="auto">
          <a:xfrm>
            <a:off x="1981201" y="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Thread Barrier</a:t>
            </a:r>
          </a:p>
        </p:txBody>
      </p:sp>
      <p:sp>
        <p:nvSpPr>
          <p:cNvPr id="45059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4703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Enter()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lock(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arrived++;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if(arrived &lt; max)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      lock(blocker);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else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          unlock(blocker, max – 1);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060497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Thread Barrier</a:t>
            </a:r>
          </a:p>
        </p:txBody>
      </p:sp>
      <p:sp>
        <p:nvSpPr>
          <p:cNvPr id="46083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457200" indent="-457200"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Where do we unlock mutex?</a:t>
            </a:r>
          </a:p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Race conditions abound!</a:t>
            </a:r>
          </a:p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Perhaps there is a better way to block on blockers…</a:t>
            </a:r>
          </a:p>
        </p:txBody>
      </p:sp>
    </p:spTree>
    <p:extLst>
      <p:ext uri="{BB962C8B-B14F-4D97-AF65-F5344CB8AC3E}">
        <p14:creationId xmlns:p14="http://schemas.microsoft.com/office/powerpoint/2010/main" val="22269844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Thread Barrier</a:t>
            </a:r>
          </a:p>
        </p:txBody>
      </p:sp>
      <p:sp>
        <p:nvSpPr>
          <p:cNvPr id="47107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98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457200" indent="-457200"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  <a:tab pos="92567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Block threads until N threads have arrived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struct barrier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int arrived = 0; int max = 5;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pthread_mutex_lock mutex;   // unlocked!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     pthread_mutex_lock * blockers; // array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1022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Thread Barrier</a:t>
            </a:r>
          </a:p>
        </p:txBody>
      </p:sp>
      <p:sp>
        <p:nvSpPr>
          <p:cNvPr id="48131" name="Text Box 2"/>
          <p:cNvSpPr txBox="1">
            <a:spLocks noChangeArrowheads="1"/>
          </p:cNvSpPr>
          <p:nvPr/>
        </p:nvSpPr>
        <p:spPr bwMode="auto">
          <a:xfrm>
            <a:off x="1981201" y="709613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Enter()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lock(</a:t>
            </a: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arrived++;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if(arrived &lt; max)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 </a:t>
            </a: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malloc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a new lock X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 </a:t>
            </a: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realloc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blockers and add X to the array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 lock X to lock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 unlock(</a:t>
            </a: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); // why is this important to be here?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 lock X to block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} else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     unlock(blockers, max – 1);      unlock(</a:t>
            </a:r>
            <a:r>
              <a:rPr lang="en-US" alt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}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14328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ChangeArrowheads="1"/>
          </p:cNvSpPr>
          <p:nvPr/>
        </p:nvSpPr>
        <p:spPr bwMode="auto">
          <a:xfrm>
            <a:off x="2006601" y="349251"/>
            <a:ext cx="3605213" cy="2543175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1981200" y="-38100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Process with Two Threads</a:t>
            </a:r>
          </a:p>
        </p:txBody>
      </p:sp>
      <p:sp>
        <p:nvSpPr>
          <p:cNvPr id="6148" name="Rectangle 3"/>
          <p:cNvSpPr>
            <a:spLocks noChangeArrowheads="1"/>
          </p:cNvSpPr>
          <p:nvPr/>
        </p:nvSpPr>
        <p:spPr bwMode="auto">
          <a:xfrm>
            <a:off x="7208839" y="1325562"/>
            <a:ext cx="2230437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7208839" y="1644650"/>
            <a:ext cx="2230437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208839" y="1898651"/>
            <a:ext cx="2230437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6151" name="Text Box 6"/>
          <p:cNvSpPr txBox="1">
            <a:spLocks noChangeArrowheads="1"/>
          </p:cNvSpPr>
          <p:nvPr/>
        </p:nvSpPr>
        <p:spPr bwMode="auto">
          <a:xfrm>
            <a:off x="6967538" y="2965451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7208839" y="2187576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6153" name="Text Box 8"/>
          <p:cNvSpPr txBox="1">
            <a:spLocks noChangeArrowheads="1"/>
          </p:cNvSpPr>
          <p:nvPr/>
        </p:nvSpPr>
        <p:spPr bwMode="auto">
          <a:xfrm>
            <a:off x="2725739" y="723901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6154" name="Text Box 9"/>
          <p:cNvSpPr txBox="1">
            <a:spLocks noChangeArrowheads="1"/>
          </p:cNvSpPr>
          <p:nvPr/>
        </p:nvSpPr>
        <p:spPr bwMode="auto">
          <a:xfrm>
            <a:off x="7153812" y="942957"/>
            <a:ext cx="301676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kernel context</a:t>
            </a:r>
          </a:p>
        </p:txBody>
      </p:sp>
      <p:sp>
        <p:nvSpPr>
          <p:cNvPr id="6155" name="Rectangle 10"/>
          <p:cNvSpPr>
            <a:spLocks noChangeArrowheads="1"/>
          </p:cNvSpPr>
          <p:nvPr/>
        </p:nvSpPr>
        <p:spPr bwMode="auto">
          <a:xfrm>
            <a:off x="7208839" y="2508251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7208839" y="2813051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2725739" y="2716212"/>
            <a:ext cx="2435225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6158" name="Text Box 13"/>
          <p:cNvSpPr txBox="1">
            <a:spLocks noChangeArrowheads="1"/>
          </p:cNvSpPr>
          <p:nvPr/>
        </p:nvSpPr>
        <p:spPr bwMode="auto">
          <a:xfrm>
            <a:off x="2012267" y="2528870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6159" name="Line 14"/>
          <p:cNvSpPr>
            <a:spLocks noChangeShapeType="1"/>
          </p:cNvSpPr>
          <p:nvPr/>
        </p:nvSpPr>
        <p:spPr bwMode="auto">
          <a:xfrm>
            <a:off x="2386013" y="271780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0" name="Text Box 15"/>
          <p:cNvSpPr txBox="1">
            <a:spLocks noChangeArrowheads="1"/>
          </p:cNvSpPr>
          <p:nvPr/>
        </p:nvSpPr>
        <p:spPr bwMode="auto">
          <a:xfrm>
            <a:off x="6473850" y="2473307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6161" name="Line 16"/>
          <p:cNvSpPr>
            <a:spLocks noChangeShapeType="1"/>
          </p:cNvSpPr>
          <p:nvPr/>
        </p:nvSpPr>
        <p:spPr bwMode="auto">
          <a:xfrm>
            <a:off x="6862763" y="266065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2" name="Text Box 17"/>
          <p:cNvSpPr txBox="1">
            <a:spLocks noChangeArrowheads="1"/>
          </p:cNvSpPr>
          <p:nvPr/>
        </p:nvSpPr>
        <p:spPr bwMode="auto">
          <a:xfrm>
            <a:off x="6407660" y="1704957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6163" name="Line 18"/>
          <p:cNvSpPr>
            <a:spLocks noChangeShapeType="1"/>
          </p:cNvSpPr>
          <p:nvPr/>
        </p:nvSpPr>
        <p:spPr bwMode="auto">
          <a:xfrm>
            <a:off x="6862763" y="189865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4" name="Text Box 19"/>
          <p:cNvSpPr txBox="1">
            <a:spLocks noChangeArrowheads="1"/>
          </p:cNvSpPr>
          <p:nvPr/>
        </p:nvSpPr>
        <p:spPr bwMode="auto">
          <a:xfrm>
            <a:off x="2650270" y="333049"/>
            <a:ext cx="109867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 1</a:t>
            </a:r>
          </a:p>
        </p:txBody>
      </p:sp>
      <p:sp>
        <p:nvSpPr>
          <p:cNvPr id="6165" name="Rectangle 20"/>
          <p:cNvSpPr>
            <a:spLocks noChangeArrowheads="1"/>
          </p:cNvSpPr>
          <p:nvPr/>
        </p:nvSpPr>
        <p:spPr bwMode="auto">
          <a:xfrm>
            <a:off x="7208839" y="3459162"/>
            <a:ext cx="223202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  <p:sp>
        <p:nvSpPr>
          <p:cNvPr id="6166" name="Rectangle 21"/>
          <p:cNvSpPr>
            <a:spLocks noChangeArrowheads="1"/>
          </p:cNvSpPr>
          <p:nvPr/>
        </p:nvSpPr>
        <p:spPr bwMode="auto">
          <a:xfrm>
            <a:off x="2006601" y="3168651"/>
            <a:ext cx="3605213" cy="2543175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67" name="Text Box 22"/>
          <p:cNvSpPr txBox="1">
            <a:spLocks noChangeArrowheads="1"/>
          </p:cNvSpPr>
          <p:nvPr/>
        </p:nvSpPr>
        <p:spPr bwMode="auto">
          <a:xfrm>
            <a:off x="2725739" y="3543301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6168" name="Rectangle 23"/>
          <p:cNvSpPr>
            <a:spLocks noChangeArrowheads="1"/>
          </p:cNvSpPr>
          <p:nvPr/>
        </p:nvSpPr>
        <p:spPr bwMode="auto">
          <a:xfrm>
            <a:off x="2725739" y="5572126"/>
            <a:ext cx="2435225" cy="319087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6169" name="Text Box 24"/>
          <p:cNvSpPr txBox="1">
            <a:spLocks noChangeArrowheads="1"/>
          </p:cNvSpPr>
          <p:nvPr/>
        </p:nvSpPr>
        <p:spPr bwMode="auto">
          <a:xfrm>
            <a:off x="2012267" y="5348270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6170" name="Line 25"/>
          <p:cNvSpPr>
            <a:spLocks noChangeShapeType="1"/>
          </p:cNvSpPr>
          <p:nvPr/>
        </p:nvSpPr>
        <p:spPr bwMode="auto">
          <a:xfrm>
            <a:off x="2386013" y="553720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71" name="Text Box 26"/>
          <p:cNvSpPr txBox="1">
            <a:spLocks noChangeArrowheads="1"/>
          </p:cNvSpPr>
          <p:nvPr/>
        </p:nvSpPr>
        <p:spPr bwMode="auto">
          <a:xfrm>
            <a:off x="2650270" y="3152449"/>
            <a:ext cx="109867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 2</a:t>
            </a:r>
          </a:p>
        </p:txBody>
      </p:sp>
    </p:spTree>
    <p:extLst>
      <p:ext uri="{BB962C8B-B14F-4D97-AF65-F5344CB8AC3E}">
        <p14:creationId xmlns:p14="http://schemas.microsoft.com/office/powerpoint/2010/main" val="37881964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OpenMP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#pragma omp parallel for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for(…)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…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  <a:p>
            <a:pPr eaLnBrk="1" hangingPunct="1">
              <a:spcBef>
                <a:spcPts val="800"/>
              </a:spcBef>
            </a:pPr>
            <a:endParaRPr lang="en-US" altLang="en-US" sz="22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// compile with -fopenmp</a:t>
            </a:r>
          </a:p>
        </p:txBody>
      </p:sp>
    </p:spTree>
    <p:extLst>
      <p:ext uri="{BB962C8B-B14F-4D97-AF65-F5344CB8AC3E}">
        <p14:creationId xmlns:p14="http://schemas.microsoft.com/office/powerpoint/2010/main" val="11413674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Volatility and Cache Coherency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When each CPU core has its own cache, the thread running on that core has no reason to look beyond that cache when reading data.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Same goes for writing data!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But what could happen if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a thread has a value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loaded on multiple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cores?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Is this a problem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the value is read-only?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What happens on write?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BF0B94C-FFEF-DA96-6277-9EAC7B8B0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4" y="2316602"/>
            <a:ext cx="6372225" cy="371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25245D-362C-4A3E-7231-36F3F4BF6490}"/>
              </a:ext>
            </a:extLst>
          </p:cNvPr>
          <p:cNvSpPr txBox="1"/>
          <p:nvPr/>
        </p:nvSpPr>
        <p:spPr>
          <a:xfrm>
            <a:off x="5534024" y="6028423"/>
            <a:ext cx="61055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By M3tainfo - Own work, CC BY-SA 4.0, https://commons.wikimedia.org/w/index.php?curid=52362566</a:t>
            </a:r>
          </a:p>
        </p:txBody>
      </p:sp>
    </p:spTree>
    <p:extLst>
      <p:ext uri="{BB962C8B-B14F-4D97-AF65-F5344CB8AC3E}">
        <p14:creationId xmlns:p14="http://schemas.microsoft.com/office/powerpoint/2010/main" val="19898794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Volatility and Cache Coherency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Marking variables as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volatile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causes them to follow a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write-through 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policy, in which writes are executed all the way to main memory.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Cache blocks are updated or invalidated (so they re-load next time) on all cores.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we invalidate, writes to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one memory location will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invalidate the whole block,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which could cause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unnecessary cache misses.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This is known as “false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cache sharing,” since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the values are effectively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shared across cores,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even if threads are using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independent values.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25245D-362C-4A3E-7231-36F3F4BF6490}"/>
              </a:ext>
            </a:extLst>
          </p:cNvPr>
          <p:cNvSpPr txBox="1"/>
          <p:nvPr/>
        </p:nvSpPr>
        <p:spPr>
          <a:xfrm>
            <a:off x="5534023" y="6028423"/>
            <a:ext cx="63055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By M3tainfo - Own work, CC BY-SA 4.0, https://upload.wikimedia.org/wikipedia/commons/8/88/Coherent.gif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BAEFE0E-2BE4-DB96-EA04-996904471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4" y="2294408"/>
            <a:ext cx="6410327" cy="373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4144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44BD1-EDFB-C484-60E8-01120C634C57}"/>
              </a:ext>
            </a:extLst>
          </p:cNvPr>
          <p:cNvSpPr txBox="1"/>
          <p:nvPr/>
        </p:nvSpPr>
        <p:spPr>
          <a:xfrm>
            <a:off x="714375" y="1209675"/>
            <a:ext cx="5069529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#include &lt;</a:t>
            </a:r>
            <a:r>
              <a:rPr lang="en-US" sz="1400" dirty="0" err="1"/>
              <a:t>pthread.h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stdio.h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stdlib.h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#define NUM_THREADS 4</a:t>
            </a:r>
          </a:p>
          <a:p>
            <a:r>
              <a:rPr lang="en-US" sz="1400" dirty="0"/>
              <a:t>#define ITERATIONS 1000000</a:t>
            </a:r>
          </a:p>
          <a:p>
            <a:r>
              <a:rPr lang="en-US" sz="1400" dirty="0"/>
              <a:t>#define CACHE_LINE_SIZE 64 // Assuming 64-byte cache line size</a:t>
            </a:r>
          </a:p>
          <a:p>
            <a:endParaRPr lang="en-US" sz="1400" dirty="0"/>
          </a:p>
          <a:p>
            <a:r>
              <a:rPr lang="en-US" sz="1400" dirty="0"/>
              <a:t>// Struct to ensure each element is on a separate cache line</a:t>
            </a:r>
          </a:p>
          <a:p>
            <a:r>
              <a:rPr lang="en-US" sz="1400" dirty="0"/>
              <a:t>typedef struct {</a:t>
            </a:r>
          </a:p>
          <a:p>
            <a:r>
              <a:rPr lang="en-US" sz="1400" dirty="0"/>
              <a:t>    long counter;</a:t>
            </a:r>
          </a:p>
          <a:p>
            <a:r>
              <a:rPr lang="en-US" sz="1400" dirty="0"/>
              <a:t>    // char padding[CACHE_LINE_SIZE - </a:t>
            </a:r>
            <a:r>
              <a:rPr lang="en-US" sz="1400" dirty="0" err="1"/>
              <a:t>sizeof</a:t>
            </a:r>
            <a:r>
              <a:rPr lang="en-US" sz="1400" dirty="0"/>
              <a:t>(long)]; </a:t>
            </a:r>
          </a:p>
          <a:p>
            <a:r>
              <a:rPr lang="en-US" sz="1400" dirty="0"/>
              <a:t>} </a:t>
            </a:r>
            <a:r>
              <a:rPr lang="en-US" sz="1400" dirty="0" err="1"/>
              <a:t>PaddedCounter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 err="1"/>
              <a:t>PaddedCounter</a:t>
            </a:r>
            <a:r>
              <a:rPr lang="en-US" sz="1400" dirty="0"/>
              <a:t> counters[NUM_THREADS];</a:t>
            </a:r>
          </a:p>
          <a:p>
            <a:endParaRPr lang="en-US" sz="1400" dirty="0"/>
          </a:p>
          <a:p>
            <a:r>
              <a:rPr lang="en-US" sz="1400" dirty="0"/>
              <a:t>void *</a:t>
            </a:r>
            <a:r>
              <a:rPr lang="en-US" sz="1400" dirty="0" err="1"/>
              <a:t>increment_counter</a:t>
            </a:r>
            <a:r>
              <a:rPr lang="en-US" sz="1400" dirty="0"/>
              <a:t>(void *</a:t>
            </a:r>
            <a:r>
              <a:rPr lang="en-US" sz="1400" dirty="0" err="1"/>
              <a:t>threadid</a:t>
            </a:r>
            <a:r>
              <a:rPr lang="en-US" sz="1400" dirty="0"/>
              <a:t>) {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tid</a:t>
            </a:r>
            <a:r>
              <a:rPr lang="en-US" sz="1400" dirty="0"/>
              <a:t> = (long)</a:t>
            </a:r>
            <a:r>
              <a:rPr lang="en-US" sz="1400" dirty="0" err="1"/>
              <a:t>threadid</a:t>
            </a:r>
            <a:r>
              <a:rPr lang="en-US" sz="1400" dirty="0"/>
              <a:t>;</a:t>
            </a:r>
          </a:p>
          <a:p>
            <a:r>
              <a:rPr lang="en-US" sz="1400" dirty="0"/>
              <a:t>    for (int </a:t>
            </a:r>
            <a:r>
              <a:rPr lang="en-US" sz="1400" dirty="0" err="1"/>
              <a:t>i</a:t>
            </a:r>
            <a:r>
              <a:rPr lang="en-US" sz="1400" dirty="0"/>
              <a:t> = 0; </a:t>
            </a:r>
            <a:r>
              <a:rPr lang="en-US" sz="1400" dirty="0" err="1"/>
              <a:t>i</a:t>
            </a:r>
            <a:r>
              <a:rPr lang="en-US" sz="1400" dirty="0"/>
              <a:t> &lt; ITERATIONS;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r>
              <a:rPr lang="en-US" sz="1400" dirty="0"/>
              <a:t>        counters[</a:t>
            </a:r>
            <a:r>
              <a:rPr lang="en-US" sz="1400" dirty="0" err="1"/>
              <a:t>tid</a:t>
            </a:r>
            <a:r>
              <a:rPr lang="en-US" sz="1400" dirty="0"/>
              <a:t>].counter++;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pthread_exit</a:t>
            </a:r>
            <a:r>
              <a:rPr lang="en-US" sz="1400" dirty="0"/>
              <a:t>(NULL);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30B9C-9826-632F-F358-00DB8F6A9141}"/>
              </a:ext>
            </a:extLst>
          </p:cNvPr>
          <p:cNvSpPr txBox="1"/>
          <p:nvPr/>
        </p:nvSpPr>
        <p:spPr>
          <a:xfrm>
            <a:off x="6429375" y="1209675"/>
            <a:ext cx="5520550" cy="50475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int main()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pthread_t</a:t>
            </a:r>
            <a:r>
              <a:rPr lang="en-US" sz="1400" dirty="0"/>
              <a:t> threads[NUM_THREADS];</a:t>
            </a:r>
          </a:p>
          <a:p>
            <a:r>
              <a:rPr lang="en-US" sz="1400" dirty="0"/>
              <a:t>    int </a:t>
            </a:r>
            <a:r>
              <a:rPr lang="en-US" sz="1400" dirty="0" err="1"/>
              <a:t>rc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t;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rc</a:t>
            </a:r>
            <a:r>
              <a:rPr lang="en-US" sz="1400" dirty="0"/>
              <a:t> = </a:t>
            </a:r>
            <a:r>
              <a:rPr lang="en-US" sz="1400" dirty="0" err="1"/>
              <a:t>pthread_create</a:t>
            </a:r>
            <a:r>
              <a:rPr lang="en-US" sz="1400" dirty="0"/>
              <a:t>(&amp;threads[t], NULL, </a:t>
            </a:r>
            <a:r>
              <a:rPr lang="en-US" sz="1400" dirty="0" err="1"/>
              <a:t>increment_counter</a:t>
            </a:r>
            <a:r>
              <a:rPr lang="en-US" sz="1400" dirty="0"/>
              <a:t>, (void *)t);</a:t>
            </a:r>
          </a:p>
          <a:p>
            <a:r>
              <a:rPr lang="en-US" sz="1400" dirty="0"/>
              <a:t>        if (</a:t>
            </a:r>
            <a:r>
              <a:rPr lang="en-US" sz="1400" dirty="0" err="1"/>
              <a:t>rc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printf</a:t>
            </a:r>
            <a:r>
              <a:rPr lang="en-US" sz="1400" dirty="0"/>
              <a:t>("ERROR; return code from </a:t>
            </a:r>
            <a:r>
              <a:rPr lang="en-US" sz="1400" dirty="0" err="1"/>
              <a:t>pthread_create</a:t>
            </a:r>
            <a:r>
              <a:rPr lang="en-US" sz="1400" dirty="0"/>
              <a:t>() is %d\n", </a:t>
            </a:r>
            <a:r>
              <a:rPr lang="en-US" sz="1400" dirty="0" err="1"/>
              <a:t>rc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exit(-1);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pthread_join</a:t>
            </a:r>
            <a:r>
              <a:rPr lang="en-US" sz="1400" dirty="0"/>
              <a:t>(threads[t], NULL);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printf</a:t>
            </a:r>
            <a:r>
              <a:rPr lang="en-US" sz="1400" dirty="0"/>
              <a:t>("Counter %</a:t>
            </a:r>
            <a:r>
              <a:rPr lang="en-US" sz="1400" dirty="0" err="1"/>
              <a:t>ld</a:t>
            </a:r>
            <a:r>
              <a:rPr lang="en-US" sz="1400" dirty="0"/>
              <a:t> = %</a:t>
            </a:r>
            <a:r>
              <a:rPr lang="en-US" sz="1400" dirty="0" err="1"/>
              <a:t>ld</a:t>
            </a:r>
            <a:r>
              <a:rPr lang="en-US" sz="1400" dirty="0"/>
              <a:t>\n", t, counters[t].counter);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return 0;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90E654E9-16A4-B02D-CA2C-EF0D3460C7E4}"/>
              </a:ext>
            </a:extLst>
          </p:cNvPr>
          <p:cNvSpPr/>
          <p:nvPr/>
        </p:nvSpPr>
        <p:spPr>
          <a:xfrm>
            <a:off x="3866357" y="4948237"/>
            <a:ext cx="2228850" cy="1781175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would this do?  What is the tradeoff?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A1802C-7054-48AB-EB43-09C14306FC4F}"/>
              </a:ext>
            </a:extLst>
          </p:cNvPr>
          <p:cNvCxnSpPr/>
          <p:nvPr/>
        </p:nvCxnSpPr>
        <p:spPr>
          <a:xfrm flipH="1" flipV="1">
            <a:off x="4333875" y="3841164"/>
            <a:ext cx="171450" cy="1026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907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44BD1-EDFB-C484-60E8-01120C634C57}"/>
              </a:ext>
            </a:extLst>
          </p:cNvPr>
          <p:cNvSpPr txBox="1"/>
          <p:nvPr/>
        </p:nvSpPr>
        <p:spPr>
          <a:xfrm>
            <a:off x="714375" y="1209675"/>
            <a:ext cx="317208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#include &lt;</a:t>
            </a:r>
            <a:r>
              <a:rPr lang="en-US" sz="1400" dirty="0" err="1"/>
              <a:t>pthread.h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stdio.h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stdlib.h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#define NUM_THREADS 4</a:t>
            </a:r>
          </a:p>
          <a:p>
            <a:r>
              <a:rPr lang="en-US" sz="1400" dirty="0"/>
              <a:t>#define ITERATIONS 1000000</a:t>
            </a:r>
          </a:p>
          <a:p>
            <a:endParaRPr lang="en-US" sz="1400" dirty="0"/>
          </a:p>
          <a:p>
            <a:r>
              <a:rPr lang="en-US" sz="1400" dirty="0"/>
              <a:t>long </a:t>
            </a:r>
            <a:r>
              <a:rPr lang="en-US" sz="1400" dirty="0" err="1"/>
              <a:t>local_counters</a:t>
            </a:r>
            <a:r>
              <a:rPr lang="en-US" sz="1400" dirty="0"/>
              <a:t>[NUM_THREADS];</a:t>
            </a:r>
          </a:p>
          <a:p>
            <a:endParaRPr lang="en-US" sz="1400" dirty="0"/>
          </a:p>
          <a:p>
            <a:r>
              <a:rPr lang="en-US" sz="1400" dirty="0"/>
              <a:t>void *</a:t>
            </a:r>
            <a:r>
              <a:rPr lang="en-US" sz="1400" dirty="0" err="1"/>
              <a:t>increment_counter</a:t>
            </a:r>
            <a:r>
              <a:rPr lang="en-US" sz="1400" dirty="0"/>
              <a:t>(void *</a:t>
            </a:r>
            <a:r>
              <a:rPr lang="en-US" sz="1400" dirty="0" err="1"/>
              <a:t>threadid</a:t>
            </a:r>
            <a:r>
              <a:rPr lang="en-US" sz="1400" dirty="0"/>
              <a:t>) {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tid</a:t>
            </a:r>
            <a:r>
              <a:rPr lang="en-US" sz="1400" dirty="0"/>
              <a:t> = (long)</a:t>
            </a:r>
            <a:r>
              <a:rPr lang="en-US" sz="1400" dirty="0" err="1"/>
              <a:t>threadid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local_counter</a:t>
            </a:r>
            <a:r>
              <a:rPr lang="en-US" sz="1400" dirty="0"/>
              <a:t> = 0;</a:t>
            </a:r>
          </a:p>
          <a:p>
            <a:r>
              <a:rPr lang="en-US" sz="1400" dirty="0"/>
              <a:t>    for (int </a:t>
            </a:r>
            <a:r>
              <a:rPr lang="en-US" sz="1400" dirty="0" err="1"/>
              <a:t>i</a:t>
            </a:r>
            <a:r>
              <a:rPr lang="en-US" sz="1400" dirty="0"/>
              <a:t> = 0; </a:t>
            </a:r>
            <a:r>
              <a:rPr lang="en-US" sz="1400" dirty="0" err="1"/>
              <a:t>i</a:t>
            </a:r>
            <a:r>
              <a:rPr lang="en-US" sz="1400" dirty="0"/>
              <a:t> &lt; ITERATIONS;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local_counter</a:t>
            </a:r>
            <a:r>
              <a:rPr lang="en-US" sz="1400" dirty="0"/>
              <a:t>++;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local_counters</a:t>
            </a:r>
            <a:r>
              <a:rPr lang="en-US" sz="1400" dirty="0"/>
              <a:t>[</a:t>
            </a:r>
            <a:r>
              <a:rPr lang="en-US" sz="1400" dirty="0" err="1"/>
              <a:t>tid</a:t>
            </a:r>
            <a:r>
              <a:rPr lang="en-US" sz="1400" dirty="0"/>
              <a:t>] = </a:t>
            </a:r>
            <a:r>
              <a:rPr lang="en-US" sz="1400" dirty="0" err="1"/>
              <a:t>local_counter</a:t>
            </a:r>
            <a:r>
              <a:rPr lang="en-US" sz="1400" dirty="0"/>
              <a:t>;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pthread_exit</a:t>
            </a:r>
            <a:r>
              <a:rPr lang="en-US" sz="1400" dirty="0"/>
              <a:t>(NULL);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30B9C-9826-632F-F358-00DB8F6A9141}"/>
              </a:ext>
            </a:extLst>
          </p:cNvPr>
          <p:cNvSpPr txBox="1"/>
          <p:nvPr/>
        </p:nvSpPr>
        <p:spPr>
          <a:xfrm>
            <a:off x="6429375" y="1209675"/>
            <a:ext cx="5520550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int main()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pthread_t</a:t>
            </a:r>
            <a:r>
              <a:rPr lang="en-US" sz="1400" dirty="0"/>
              <a:t> threads[NUM_THREADS];</a:t>
            </a:r>
          </a:p>
          <a:p>
            <a:r>
              <a:rPr lang="en-US" sz="1400" dirty="0"/>
              <a:t>    int </a:t>
            </a:r>
            <a:r>
              <a:rPr lang="en-US" sz="1400" dirty="0" err="1"/>
              <a:t>rc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t;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rc</a:t>
            </a:r>
            <a:r>
              <a:rPr lang="en-US" sz="1400" dirty="0"/>
              <a:t> = </a:t>
            </a:r>
            <a:r>
              <a:rPr lang="en-US" sz="1400" dirty="0" err="1"/>
              <a:t>pthread_create</a:t>
            </a:r>
            <a:r>
              <a:rPr lang="en-US" sz="1400" dirty="0"/>
              <a:t>(&amp;threads[t], NULL, </a:t>
            </a:r>
            <a:r>
              <a:rPr lang="en-US" sz="1400" dirty="0" err="1"/>
              <a:t>increment_counter</a:t>
            </a:r>
            <a:r>
              <a:rPr lang="en-US" sz="1400" dirty="0"/>
              <a:t>, (void *)t);</a:t>
            </a:r>
          </a:p>
          <a:p>
            <a:r>
              <a:rPr lang="en-US" sz="1400" dirty="0"/>
              <a:t>        if (</a:t>
            </a:r>
            <a:r>
              <a:rPr lang="en-US" sz="1400" dirty="0" err="1"/>
              <a:t>rc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printf</a:t>
            </a:r>
            <a:r>
              <a:rPr lang="en-US" sz="1400" dirty="0"/>
              <a:t>("ERROR; return code from </a:t>
            </a:r>
            <a:r>
              <a:rPr lang="en-US" sz="1400" dirty="0" err="1"/>
              <a:t>pthread_create</a:t>
            </a:r>
            <a:r>
              <a:rPr lang="en-US" sz="1400" dirty="0"/>
              <a:t>() is %d\n", </a:t>
            </a:r>
            <a:r>
              <a:rPr lang="en-US" sz="1400" dirty="0" err="1"/>
              <a:t>rc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exit(-1);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pthread_join</a:t>
            </a:r>
            <a:r>
              <a:rPr lang="en-US" sz="1400" dirty="0"/>
              <a:t>(threads[t], NULL);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printf</a:t>
            </a:r>
            <a:r>
              <a:rPr lang="en-US" sz="1400" dirty="0"/>
              <a:t>("Final counter %</a:t>
            </a:r>
            <a:r>
              <a:rPr lang="en-US" sz="1400" dirty="0" err="1"/>
              <a:t>ld</a:t>
            </a:r>
            <a:r>
              <a:rPr lang="en-US" sz="1400" dirty="0"/>
              <a:t> = %</a:t>
            </a:r>
            <a:r>
              <a:rPr lang="en-US" sz="1400" dirty="0" err="1"/>
              <a:t>ld</a:t>
            </a:r>
            <a:r>
              <a:rPr lang="en-US" sz="1400" dirty="0"/>
              <a:t>\n", t, </a:t>
            </a:r>
            <a:r>
              <a:rPr lang="en-US" sz="1400" dirty="0" err="1"/>
              <a:t>local_counters</a:t>
            </a:r>
            <a:r>
              <a:rPr lang="en-US" sz="1400" dirty="0"/>
              <a:t>[t]);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return 0;</a:t>
            </a:r>
          </a:p>
          <a:p>
            <a:r>
              <a:rPr lang="en-US" sz="1400" dirty="0"/>
              <a:t>}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A2349B83-1B37-55A4-8DA2-18D79BAA50C4}"/>
              </a:ext>
            </a:extLst>
          </p:cNvPr>
          <p:cNvSpPr/>
          <p:nvPr/>
        </p:nvSpPr>
        <p:spPr>
          <a:xfrm>
            <a:off x="3409157" y="4910792"/>
            <a:ext cx="2228850" cy="1781175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has changed?</a:t>
            </a:r>
          </a:p>
        </p:txBody>
      </p:sp>
    </p:spTree>
    <p:extLst>
      <p:ext uri="{BB962C8B-B14F-4D97-AF65-F5344CB8AC3E}">
        <p14:creationId xmlns:p14="http://schemas.microsoft.com/office/powerpoint/2010/main" val="33843452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C22C4F5B-CF3D-49CE-6D66-EF565032A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you don’t have to share data across threads, don’t.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you need a shared variable to remain coherent across all cores on update, mark the variable as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volatile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.  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Limit updates to shared variables – use local variables if you can, and update the shared variable less frequently.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Be aware that updating a shared variable may invalidate the entire cache block – including data near that variable in memory.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Unfortunately, nearby variables are likely to be updated and accessed together, so there is a high likelihood of these being used in the same code blocks.</a:t>
            </a:r>
          </a:p>
        </p:txBody>
      </p:sp>
    </p:spTree>
    <p:extLst>
      <p:ext uri="{BB962C8B-B14F-4D97-AF65-F5344CB8AC3E}">
        <p14:creationId xmlns:p14="http://schemas.microsoft.com/office/powerpoint/2010/main" val="13427699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1"/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Threads vs. Processes</a:t>
            </a:r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1847850" y="1206501"/>
            <a:ext cx="8307388" cy="535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Threads and processes: similarities</a:t>
            </a:r>
          </a:p>
          <a:p>
            <a:pPr lvl="1" eaLnBrk="1" hangingPunct="1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Each has its own logical control flow</a:t>
            </a:r>
          </a:p>
          <a:p>
            <a:pPr lvl="1" eaLnBrk="1" hangingPunct="1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Each can run concurrently with others</a:t>
            </a:r>
          </a:p>
          <a:p>
            <a:pPr lvl="1" eaLnBrk="1" hangingPunct="1">
              <a:spcBef>
                <a:spcPts val="700"/>
              </a:spcBef>
              <a:buFont typeface="Times New Roman" panose="02020603050405020304" pitchFamily="18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Each is context switched (scheduled) by the kernel</a:t>
            </a:r>
          </a:p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Threads and processes: differences</a:t>
            </a:r>
          </a:p>
          <a:p>
            <a:pPr lvl="1" eaLnBrk="1" hangingPunct="1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Threads share code and data, processes (typically) do not</a:t>
            </a:r>
          </a:p>
          <a:p>
            <a:pPr lvl="1" eaLnBrk="1" hangingPunct="1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Threads are much less expensive than processes</a:t>
            </a:r>
          </a:p>
          <a:p>
            <a:pPr lvl="2" eaLnBrk="1" hangingPunct="1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Process control (creating and reaping) is more expensive as thread control</a:t>
            </a:r>
          </a:p>
          <a:p>
            <a:pPr lvl="2" eaLnBrk="1" hangingPunct="1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Context switches for processes much more expensive than for threads</a:t>
            </a:r>
          </a:p>
        </p:txBody>
      </p:sp>
    </p:spTree>
    <p:extLst>
      <p:ext uri="{BB962C8B-B14F-4D97-AF65-F5344CB8AC3E}">
        <p14:creationId xmlns:p14="http://schemas.microsoft.com/office/powerpoint/2010/main" val="14409627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1"/>
          <p:cNvSpPr txBox="1">
            <a:spLocks noChangeArrowheads="1"/>
          </p:cNvSpPr>
          <p:nvPr/>
        </p:nvSpPr>
        <p:spPr bwMode="auto">
          <a:xfrm>
            <a:off x="1981201" y="-4572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Pthreads: POSIX Threads</a:t>
            </a:r>
          </a:p>
        </p:txBody>
      </p:sp>
      <p:sp>
        <p:nvSpPr>
          <p:cNvPr id="9219" name="Text Box 2"/>
          <p:cNvSpPr txBox="1">
            <a:spLocks noChangeArrowheads="1"/>
          </p:cNvSpPr>
          <p:nvPr/>
        </p:nvSpPr>
        <p:spPr bwMode="auto">
          <a:xfrm>
            <a:off x="1981201" y="685800"/>
            <a:ext cx="8228013" cy="524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is a standard set of C library functions for multithreaded programming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IEEE Portable Operating System Interface, POSIX, section 1003.1 standard, 1995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Library (60+ functions)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 management: create, exit, detach, join, . . .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 cancellation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locks: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init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, destroy, lock, unlock, . . .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Condition variables: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init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, destroy, wait, timed wait, . . .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Programs must include the file 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pthread.h</a:t>
            </a:r>
            <a:endParaRPr lang="en-US" altLang="en-US" sz="2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Programs must be linked with the </a:t>
            </a: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library 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-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12566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/>
          <p:cNvSpPr txBox="1">
            <a:spLocks noChangeArrowheads="1"/>
          </p:cNvSpPr>
          <p:nvPr/>
        </p:nvSpPr>
        <p:spPr bwMode="auto">
          <a:xfrm>
            <a:off x="1828800" y="-152400"/>
            <a:ext cx="7962900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Posix Threads (Pthreads) Interface</a:t>
            </a:r>
          </a:p>
        </p:txBody>
      </p:sp>
      <p:sp>
        <p:nvSpPr>
          <p:cNvPr id="11266" name="Text Box 2"/>
          <p:cNvSpPr txBox="1">
            <a:spLocks noChangeArrowheads="1"/>
          </p:cNvSpPr>
          <p:nvPr/>
        </p:nvSpPr>
        <p:spPr bwMode="auto">
          <a:xfrm>
            <a:off x="1843088" y="841375"/>
            <a:ext cx="8672512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50"/>
              </a:spcBef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en-US" sz="2600" i="1" dirty="0" err="1">
                <a:solidFill>
                  <a:srgbClr val="C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600" i="1" dirty="0">
                <a:solidFill>
                  <a:srgbClr val="C00000"/>
                </a:solidFill>
                <a:latin typeface="Calibri" panose="020F0502020204030204" pitchFamily="34" charset="0"/>
              </a:rPr>
              <a:t>: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Standard interface for ~60 functions that manipulate threads from C programs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Threads run thread routines: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threadroutine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Creating and reaping threads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, …,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func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*f, 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, void **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thread_return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Determining your thread ID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pthread_self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Clr>
                <a:srgbClr val="1F497D"/>
              </a:buClr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1F497D"/>
                </a:solidFill>
                <a:latin typeface="Calibri" panose="020F0502020204030204" pitchFamily="34" charset="0"/>
              </a:rPr>
              <a:t>Terminating threads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pthread_cancel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thread_return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7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return</a:t>
            </a:r>
            <a:r>
              <a:rPr lang="en-US" altLang="en-US" sz="19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(in primary thread routine terminates the thread)</a:t>
            </a:r>
          </a:p>
          <a:p>
            <a:pPr lvl="2" eaLnBrk="1" hangingPunct="1">
              <a:lnSpc>
                <a:spcPct val="90000"/>
              </a:lnSpc>
              <a:spcBef>
                <a:spcPts val="47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exit()</a:t>
            </a:r>
            <a:r>
              <a:rPr lang="en-US" altLang="en-US" sz="1700" b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(terminates all threads) 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Synchronizing access to shared variables</a:t>
            </a:r>
          </a:p>
        </p:txBody>
      </p:sp>
    </p:spTree>
    <p:extLst>
      <p:ext uri="{BB962C8B-B14F-4D97-AF65-F5344CB8AC3E}">
        <p14:creationId xmlns:p14="http://schemas.microsoft.com/office/powerpoint/2010/main" val="3666439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pthread_create()</a:t>
            </a:r>
          </a:p>
        </p:txBody>
      </p:sp>
      <p:sp>
        <p:nvSpPr>
          <p:cNvPr id="11267" name="Text Box 2"/>
          <p:cNvSpPr txBox="1">
            <a:spLocks noChangeArrowheads="1"/>
          </p:cNvSpPr>
          <p:nvPr/>
        </p:nvSpPr>
        <p:spPr bwMode="auto">
          <a:xfrm>
            <a:off x="1981201" y="771526"/>
            <a:ext cx="8228013" cy="564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Creates a new thread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endParaRPr lang="en-US" altLang="en-US" sz="15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5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(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			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*thread,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pthread_attr_t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1500" b="1" dirty="0">
                <a:solidFill>
                  <a:srgbClr val="CCCCFF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500" b="1" dirty="0">
                <a:solidFill>
                  <a:srgbClr val="0000FF"/>
                </a:solidFill>
                <a:latin typeface="Courier New" panose="02070309020205020404" pitchFamily="49" charset="0"/>
              </a:rPr>
              <a:t>void * (*</a:t>
            </a:r>
            <a:r>
              <a:rPr lang="en-US" altLang="en-US" sz="15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start_routine</a:t>
            </a:r>
            <a:r>
              <a:rPr lang="en-US" altLang="en-US" sz="1500" b="1" dirty="0">
                <a:solidFill>
                  <a:srgbClr val="0000FF"/>
                </a:solidFill>
                <a:latin typeface="Courier New" panose="02070309020205020404" pitchFamily="49" charset="0"/>
              </a:rPr>
              <a:t>) (void *)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void *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lvl="1" eaLnBrk="1" hangingPunct="1">
              <a:lnSpc>
                <a:spcPct val="20000"/>
              </a:lnSpc>
              <a:spcBef>
                <a:spcPts val="700"/>
              </a:spcBef>
            </a:pPr>
            <a:endParaRPr lang="en-US" altLang="en-US" sz="15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otherwise returns error code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: output argument for the id of the new thread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: input argument that specifies the attributes of the thread to be created (NULL = default attributes)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start_routine</a:t>
            </a: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function to use as the start of the new thread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must have prototype: void * foo(void*)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argument to pass to the new thread routine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If the thread routine requires multiple arguments, they must be passed bundled up in an array or a structure</a:t>
            </a:r>
          </a:p>
        </p:txBody>
      </p:sp>
    </p:spTree>
    <p:extLst>
      <p:ext uri="{BB962C8B-B14F-4D97-AF65-F5344CB8AC3E}">
        <p14:creationId xmlns:p14="http://schemas.microsoft.com/office/powerpoint/2010/main" val="1333911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pthread_create() example</a:t>
            </a:r>
          </a:p>
        </p:txBody>
      </p:sp>
      <p:sp>
        <p:nvSpPr>
          <p:cNvPr id="12291" name="Text Box 2"/>
          <p:cNvSpPr txBox="1">
            <a:spLocks noChangeArrowheads="1"/>
          </p:cNvSpPr>
          <p:nvPr/>
        </p:nvSpPr>
        <p:spPr bwMode="auto">
          <a:xfrm>
            <a:off x="1981201" y="1166813"/>
            <a:ext cx="8228013" cy="474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Want to create a thread to compute the sum of the elements of an array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lnSpc>
                <a:spcPct val="10000"/>
              </a:lnSpc>
              <a:spcBef>
                <a:spcPts val="800"/>
              </a:spcBef>
            </a:pPr>
            <a:endParaRPr lang="en-US" altLang="en-US" sz="2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Needs three arguments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the array, its size, where to store the sum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we need to bundle them in a structure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endParaRPr lang="en-US" alt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double *array;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 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double *sum;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}</a:t>
            </a:r>
          </a:p>
        </p:txBody>
      </p:sp>
    </p:spTree>
    <p:extLst>
      <p:ext uri="{BB962C8B-B14F-4D97-AF65-F5344CB8AC3E}">
        <p14:creationId xmlns:p14="http://schemas.microsoft.com/office/powerpoint/2010/main" val="22074270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rake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4411</Words>
  <Application>Microsoft Office PowerPoint</Application>
  <PresentationFormat>Widescreen</PresentationFormat>
  <Paragraphs>688</Paragraphs>
  <Slides>45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5" baseType="lpstr">
      <vt:lpstr>Aptos</vt:lpstr>
      <vt:lpstr>Arial</vt:lpstr>
      <vt:lpstr>Calibri</vt:lpstr>
      <vt:lpstr>Courier New</vt:lpstr>
      <vt:lpstr>Goudy Old Style</vt:lpstr>
      <vt:lpstr>StarSymbol</vt:lpstr>
      <vt:lpstr>Times New Roman</vt:lpstr>
      <vt:lpstr>Verdana</vt:lpstr>
      <vt:lpstr>Wingdings 3</vt:lpstr>
      <vt:lpstr>MarrakeshVTI</vt:lpstr>
      <vt:lpstr>Threading and Cache Considerations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Mongan, William</dc:creator>
  <cp:lastModifiedBy>Mongan, William</cp:lastModifiedBy>
  <cp:revision>72</cp:revision>
  <dcterms:created xsi:type="dcterms:W3CDTF">2024-01-11T18:12:50Z</dcterms:created>
  <dcterms:modified xsi:type="dcterms:W3CDTF">2024-01-11T19:49:24Z</dcterms:modified>
</cp:coreProperties>
</file>

<file path=docProps/thumbnail.jpeg>
</file>